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60" r:id="rId3"/>
    <p:sldId id="259" r:id="rId4"/>
    <p:sldId id="261" r:id="rId5"/>
    <p:sldId id="262" r:id="rId6"/>
    <p:sldId id="263" r:id="rId7"/>
    <p:sldId id="258" r:id="rId8"/>
    <p:sldId id="257" r:id="rId9"/>
    <p:sldId id="264" r:id="rId10"/>
    <p:sldId id="265" r:id="rId11"/>
    <p:sldId id="266" r:id="rId12"/>
    <p:sldId id="270" r:id="rId13"/>
    <p:sldId id="267" r:id="rId14"/>
    <p:sldId id="268" r:id="rId15"/>
    <p:sldId id="271" r:id="rId16"/>
    <p:sldId id="269" r:id="rId17"/>
  </p:sldIdLst>
  <p:sldSz cx="6858000" cy="9906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23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35C5A-F886-47EB-A13C-A3DFE2071165}" type="datetimeFigureOut">
              <a:rPr lang="zh-CN" altLang="en-US" smtClean="0"/>
              <a:t>2022/6/4</a:t>
            </a:fld>
            <a:endParaRPr lang="zh-CN" altLang="en-US"/>
          </a:p>
        </p:txBody>
      </p:sp>
      <p:sp>
        <p:nvSpPr>
          <p:cNvPr id="4" name="幻灯片图像占位符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6445C-E70D-48E3-B92B-BA8E0D932861}" type="slidenum">
              <a:rPr lang="zh-CN" altLang="en-US" smtClean="0"/>
              <a:t>‹#›</a:t>
            </a:fld>
            <a:endParaRPr lang="zh-CN" altLang="en-US"/>
          </a:p>
        </p:txBody>
      </p:sp>
    </p:spTree>
    <p:extLst>
      <p:ext uri="{BB962C8B-B14F-4D97-AF65-F5344CB8AC3E}">
        <p14:creationId xmlns:p14="http://schemas.microsoft.com/office/powerpoint/2010/main" val="49799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明信片小</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2</a:t>
            </a:fld>
            <a:endParaRPr lang="zh-CN" altLang="en-US"/>
          </a:p>
        </p:txBody>
      </p:sp>
    </p:spTree>
    <p:extLst>
      <p:ext uri="{BB962C8B-B14F-4D97-AF65-F5344CB8AC3E}">
        <p14:creationId xmlns:p14="http://schemas.microsoft.com/office/powerpoint/2010/main" val="3751693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中间两张太小</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16</a:t>
            </a:fld>
            <a:endParaRPr lang="zh-CN" altLang="en-US"/>
          </a:p>
        </p:txBody>
      </p:sp>
    </p:spTree>
    <p:extLst>
      <p:ext uri="{BB962C8B-B14F-4D97-AF65-F5344CB8AC3E}">
        <p14:creationId xmlns:p14="http://schemas.microsoft.com/office/powerpoint/2010/main" val="275779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应该加达芬奇自己的邮票</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3</a:t>
            </a:fld>
            <a:endParaRPr lang="zh-CN" altLang="en-US"/>
          </a:p>
        </p:txBody>
      </p:sp>
    </p:spTree>
    <p:extLst>
      <p:ext uri="{BB962C8B-B14F-4D97-AF65-F5344CB8AC3E}">
        <p14:creationId xmlns:p14="http://schemas.microsoft.com/office/powerpoint/2010/main" val="1963878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明信片小（邮票大小判断）</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4</a:t>
            </a:fld>
            <a:endParaRPr lang="zh-CN" altLang="en-US"/>
          </a:p>
        </p:txBody>
      </p:sp>
    </p:spTree>
    <p:extLst>
      <p:ext uri="{BB962C8B-B14F-4D97-AF65-F5344CB8AC3E}">
        <p14:creationId xmlns:p14="http://schemas.microsoft.com/office/powerpoint/2010/main" val="3170849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中间文字</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5</a:t>
            </a:fld>
            <a:endParaRPr lang="zh-CN" altLang="en-US"/>
          </a:p>
        </p:txBody>
      </p:sp>
    </p:spTree>
    <p:extLst>
      <p:ext uri="{BB962C8B-B14F-4D97-AF65-F5344CB8AC3E}">
        <p14:creationId xmlns:p14="http://schemas.microsoft.com/office/powerpoint/2010/main" val="3056373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上面那个奇怪的东西</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6</a:t>
            </a:fld>
            <a:endParaRPr lang="zh-CN" altLang="en-US"/>
          </a:p>
        </p:txBody>
      </p:sp>
    </p:spTree>
    <p:extLst>
      <p:ext uri="{BB962C8B-B14F-4D97-AF65-F5344CB8AC3E}">
        <p14:creationId xmlns:p14="http://schemas.microsoft.com/office/powerpoint/2010/main" val="666748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下面那个奇怪的东西</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10</a:t>
            </a:fld>
            <a:endParaRPr lang="zh-CN" altLang="en-US"/>
          </a:p>
        </p:txBody>
      </p:sp>
    </p:spTree>
    <p:extLst>
      <p:ext uri="{BB962C8B-B14F-4D97-AF65-F5344CB8AC3E}">
        <p14:creationId xmlns:p14="http://schemas.microsoft.com/office/powerpoint/2010/main" val="24709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对齐</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11</a:t>
            </a:fld>
            <a:endParaRPr lang="zh-CN" altLang="en-US"/>
          </a:p>
        </p:txBody>
      </p:sp>
    </p:spTree>
    <p:extLst>
      <p:ext uri="{BB962C8B-B14F-4D97-AF65-F5344CB8AC3E}">
        <p14:creationId xmlns:p14="http://schemas.microsoft.com/office/powerpoint/2010/main" val="228646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14</a:t>
            </a:fld>
            <a:endParaRPr lang="zh-CN" altLang="en-US"/>
          </a:p>
        </p:txBody>
      </p:sp>
    </p:spTree>
    <p:extLst>
      <p:ext uri="{BB962C8B-B14F-4D97-AF65-F5344CB8AC3E}">
        <p14:creationId xmlns:p14="http://schemas.microsoft.com/office/powerpoint/2010/main" val="215128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右上角是小邮票。</a:t>
            </a:r>
          </a:p>
        </p:txBody>
      </p:sp>
      <p:sp>
        <p:nvSpPr>
          <p:cNvPr id="4" name="灯片编号占位符 3"/>
          <p:cNvSpPr>
            <a:spLocks noGrp="1"/>
          </p:cNvSpPr>
          <p:nvPr>
            <p:ph type="sldNum" sz="quarter" idx="5"/>
          </p:nvPr>
        </p:nvSpPr>
        <p:spPr/>
        <p:txBody>
          <a:bodyPr/>
          <a:lstStyle/>
          <a:p>
            <a:fld id="{D436445C-E70D-48E3-B92B-BA8E0D932861}" type="slidenum">
              <a:rPr lang="zh-CN" altLang="en-US" smtClean="0"/>
              <a:t>15</a:t>
            </a:fld>
            <a:endParaRPr lang="zh-CN" altLang="en-US"/>
          </a:p>
        </p:txBody>
      </p:sp>
    </p:spTree>
    <p:extLst>
      <p:ext uri="{BB962C8B-B14F-4D97-AF65-F5344CB8AC3E}">
        <p14:creationId xmlns:p14="http://schemas.microsoft.com/office/powerpoint/2010/main" val="182502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D3F0C30-7D6D-4D6E-B398-240DFFC720CB}" type="datetime1">
              <a:rPr lang="zh-CN" altLang="en-US" smtClean="0"/>
              <a:t>2022/6/4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1738815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C975FE9-C47F-4B75-B1D0-A7439B46D897}" type="datetime1">
              <a:rPr lang="zh-CN" altLang="en-US" smtClean="0"/>
              <a:t>2022/6/4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1109130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3930E6-B0E7-4787-B800-B428E924D896}" type="datetime1">
              <a:rPr lang="zh-CN" altLang="en-US" smtClean="0"/>
              <a:t>2022/6/4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1147181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72E976A-4816-4CB0-9308-EA9A3818B48D}" type="datetime1">
              <a:rPr lang="zh-CN" altLang="en-US" smtClean="0"/>
              <a:t>2022/6/4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314771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144642F-3E31-4F7C-8C4C-EDA90BDB91CC}" type="datetime1">
              <a:rPr lang="zh-CN" altLang="en-US" smtClean="0"/>
              <a:t>2022/6/4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3572536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3599DE1-4674-42F0-AD33-B04FBE7BD3A1}" type="datetime1">
              <a:rPr lang="zh-CN" altLang="en-US" smtClean="0"/>
              <a:t>2022/6/4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2346026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472381" y="3618442"/>
            <a:ext cx="2901255" cy="53221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3471863" y="3618442"/>
            <a:ext cx="2915543" cy="53221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7E30B38-B362-407F-8F5F-09E8AB3620A8}" type="datetime1">
              <a:rPr lang="zh-CN" altLang="en-US" smtClean="0"/>
              <a:t>2022/6/4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383176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0E15E85-79A1-4485-9623-F97860E40909}" type="datetime1">
              <a:rPr lang="zh-CN" altLang="en-US" smtClean="0"/>
              <a:t>2022/6/4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3786248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9EC736-9547-4B1C-9C26-A0CF0922FB89}" type="datetime1">
              <a:rPr lang="zh-CN" altLang="en-US" smtClean="0"/>
              <a:t>2022/6/4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298629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2364E45E-E7AE-40A6-A418-F317C9996907}" type="datetime1">
              <a:rPr lang="zh-CN" altLang="en-US" smtClean="0"/>
              <a:t>2022/6/4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366253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22DD33D6-3465-49D2-8A7A-4FD539FAC326}" type="datetime1">
              <a:rPr lang="zh-CN" altLang="en-US" smtClean="0"/>
              <a:t>2022/6/4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2728241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90524929-34A0-4110-9A22-41E650E7E1F1}" type="datetime1">
              <a:rPr lang="zh-CN" altLang="en-US" smtClean="0"/>
              <a:t>2022/6/4</a:t>
            </a:fld>
            <a:endParaRPr lang="zh-CN"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82F18816-07C8-4C15-B458-0836E58B4167}" type="slidenum">
              <a:rPr lang="zh-CN" altLang="en-US" smtClean="0"/>
              <a:t>‹#›</a:t>
            </a:fld>
            <a:endParaRPr lang="zh-CN" altLang="en-US"/>
          </a:p>
        </p:txBody>
      </p:sp>
    </p:spTree>
    <p:extLst>
      <p:ext uri="{BB962C8B-B14F-4D97-AF65-F5344CB8AC3E}">
        <p14:creationId xmlns:p14="http://schemas.microsoft.com/office/powerpoint/2010/main" val="1023088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77686" y="198328"/>
            <a:ext cx="5891415" cy="735496"/>
          </a:xfrm>
        </p:spPr>
        <p:txBody>
          <a:bodyPr>
            <a:normAutofit/>
          </a:bodyPr>
          <a:lstStyle/>
          <a:p>
            <a:r>
              <a:rPr lang="zh-CN" altLang="en-US" dirty="0">
                <a:latin typeface="隶书" panose="02010509060101010101" pitchFamily="49" charset="-122"/>
                <a:ea typeface="隶书" panose="02010509060101010101" pitchFamily="49" charset="-122"/>
              </a:rPr>
              <a:t>不断演进的计算工具</a:t>
            </a:r>
          </a:p>
        </p:txBody>
      </p:sp>
      <p:sp>
        <p:nvSpPr>
          <p:cNvPr id="5" name="副标题 4"/>
          <p:cNvSpPr>
            <a:spLocks noGrp="1"/>
          </p:cNvSpPr>
          <p:nvPr>
            <p:ph type="subTitle" idx="1"/>
          </p:nvPr>
        </p:nvSpPr>
        <p:spPr>
          <a:xfrm>
            <a:off x="723073" y="2080948"/>
            <a:ext cx="5411853" cy="1629397"/>
          </a:xfrm>
        </p:spPr>
        <p:txBody>
          <a:bodyPr>
            <a:normAutofit lnSpcReduction="10000"/>
          </a:bodyPr>
          <a:lstStyle/>
          <a:p>
            <a:pPr algn="l"/>
            <a:r>
              <a:rPr lang="en-US" altLang="zh-CN" sz="2000" b="1" dirty="0">
                <a:latin typeface="华文细黑" panose="02010600040101010101" pitchFamily="2" charset="-122"/>
                <a:ea typeface="华文细黑" panose="02010600040101010101" pitchFamily="2" charset="-122"/>
              </a:rPr>
              <a:t>        </a:t>
            </a:r>
            <a:r>
              <a:rPr lang="zh-CN" altLang="en-US" sz="2000" b="1" dirty="0">
                <a:latin typeface="华文楷体" panose="02010600040101010101" pitchFamily="2" charset="-122"/>
                <a:ea typeface="华文楷体" panose="02010600040101010101" pitchFamily="2" charset="-122"/>
              </a:rPr>
              <a:t>前言：从古至今，人类为了进行更精准快速的数学运算而孜孜不倦地努力。从最初的结绳记事，到后来的算盘，再到近代的机械计算机、电子计算机、互联网，如今超级计算机，人工智能方兴未艾。让我们借助邮品来领略这不断演进的计算工具</a:t>
            </a:r>
            <a:r>
              <a:rPr lang="en-US" altLang="zh-CN" sz="2000" b="1" dirty="0">
                <a:latin typeface="华文楷体" panose="02010600040101010101" pitchFamily="2" charset="-122"/>
                <a:ea typeface="华文楷体" panose="02010600040101010101" pitchFamily="2" charset="-122"/>
              </a:rPr>
              <a:t>……</a:t>
            </a:r>
            <a:endParaRPr lang="zh-CN" altLang="en-US" sz="2000" dirty="0">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94A31198-7199-47C5-9D2C-6C179073AD28}"/>
              </a:ext>
            </a:extLst>
          </p:cNvPr>
          <p:cNvSpPr txBox="1"/>
          <p:nvPr/>
        </p:nvSpPr>
        <p:spPr>
          <a:xfrm>
            <a:off x="0" y="3710345"/>
            <a:ext cx="6858000" cy="4985980"/>
          </a:xfrm>
          <a:prstGeom prst="rect">
            <a:avLst/>
          </a:prstGeom>
          <a:noFill/>
        </p:spPr>
        <p:txBody>
          <a:bodyPr wrap="square" rtlCol="0">
            <a:spAutoFit/>
          </a:bodyPr>
          <a:lstStyle/>
          <a:p>
            <a:r>
              <a:rPr lang="zh-CN" altLang="en-US" sz="2400" b="1" dirty="0">
                <a:latin typeface="华文楷体" panose="02010600040101010101" pitchFamily="2" charset="-122"/>
                <a:ea typeface="华文楷体" panose="02010600040101010101" pitchFamily="2" charset="-122"/>
              </a:rPr>
              <a:t>                                      目   录</a:t>
            </a:r>
            <a:endParaRPr lang="en-US" altLang="zh-CN" sz="2400" b="1" dirty="0">
              <a:latin typeface="华文楷体" panose="02010600040101010101" pitchFamily="2" charset="-122"/>
              <a:ea typeface="华文楷体" panose="02010600040101010101" pitchFamily="2" charset="-122"/>
            </a:endParaRPr>
          </a:p>
          <a:p>
            <a:r>
              <a:rPr lang="en-US" altLang="zh-CN" sz="1600" dirty="0"/>
              <a:t>1 </a:t>
            </a:r>
            <a:r>
              <a:rPr lang="zh-CN" altLang="en-US" dirty="0">
                <a:latin typeface="华文楷体" panose="02010600040101010101" pitchFamily="2" charset="-122"/>
                <a:ea typeface="华文楷体" panose="02010600040101010101" pitchFamily="2" charset="-122"/>
              </a:rPr>
              <a:t>群星闪耀</a:t>
            </a:r>
            <a:r>
              <a:rPr lang="en-US" altLang="zh-CN" sz="1600" dirty="0"/>
              <a:t>……………………………………………………………………………………………………. 2</a:t>
            </a:r>
          </a:p>
          <a:p>
            <a:r>
              <a:rPr lang="en-US" altLang="zh-CN" sz="1600" dirty="0"/>
              <a:t>    1.1 </a:t>
            </a:r>
            <a:r>
              <a:rPr lang="zh-CN" altLang="en-US" sz="1400" dirty="0">
                <a:latin typeface="华文楷体" panose="02010600040101010101" pitchFamily="2" charset="-122"/>
                <a:ea typeface="华文楷体" panose="02010600040101010101" pitchFamily="2" charset="-122"/>
              </a:rPr>
              <a:t>莱布尼茨</a:t>
            </a:r>
            <a:r>
              <a:rPr lang="en-US" altLang="zh-CN" sz="1600" dirty="0"/>
              <a:t>.………………………………………………………………………………………………….2</a:t>
            </a:r>
          </a:p>
          <a:p>
            <a:r>
              <a:rPr lang="en-US" altLang="zh-CN" sz="1600" dirty="0"/>
              <a:t>    1.2 </a:t>
            </a:r>
            <a:r>
              <a:rPr lang="zh-CN" altLang="en-US" sz="1400" dirty="0">
                <a:latin typeface="华文楷体" panose="02010600040101010101" pitchFamily="2" charset="-122"/>
                <a:ea typeface="华文楷体" panose="02010600040101010101" pitchFamily="2" charset="-122"/>
              </a:rPr>
              <a:t>达芬奇</a:t>
            </a:r>
            <a:r>
              <a:rPr lang="en-US" altLang="zh-CN" sz="1400" dirty="0">
                <a:latin typeface="华文楷体" panose="02010600040101010101" pitchFamily="2" charset="-122"/>
                <a:ea typeface="华文楷体" panose="02010600040101010101" pitchFamily="2" charset="-122"/>
              </a:rPr>
              <a:t>....</a:t>
            </a:r>
            <a:r>
              <a:rPr lang="en-US" altLang="zh-CN" sz="1600" dirty="0"/>
              <a:t>……………………………………………………………………………………………………3</a:t>
            </a:r>
          </a:p>
          <a:p>
            <a:r>
              <a:rPr lang="en-US" altLang="zh-CN" sz="1600" dirty="0"/>
              <a:t>    1.3 </a:t>
            </a:r>
            <a:r>
              <a:rPr lang="zh-CN" altLang="en-US" sz="1400" dirty="0">
                <a:latin typeface="华文楷体" panose="02010600040101010101" pitchFamily="2" charset="-122"/>
                <a:ea typeface="华文楷体" panose="02010600040101010101" pitchFamily="2" charset="-122"/>
              </a:rPr>
              <a:t>帕斯卡</a:t>
            </a:r>
            <a:r>
              <a:rPr lang="en-US" altLang="zh-CN" sz="1400" dirty="0">
                <a:latin typeface="华文楷体" panose="02010600040101010101" pitchFamily="2" charset="-122"/>
                <a:ea typeface="华文楷体" panose="02010600040101010101" pitchFamily="2" charset="-122"/>
              </a:rPr>
              <a:t>....</a:t>
            </a:r>
            <a:r>
              <a:rPr lang="en-US" altLang="zh-CN" sz="1600" dirty="0"/>
              <a:t>……………………………………………………………………………………………………4</a:t>
            </a:r>
          </a:p>
          <a:p>
            <a:r>
              <a:rPr lang="en-US" altLang="zh-CN" sz="1600" dirty="0"/>
              <a:t>    1.4 </a:t>
            </a:r>
            <a:r>
              <a:rPr lang="zh-CN" altLang="en-US" sz="1400" dirty="0">
                <a:latin typeface="华文楷体" panose="02010600040101010101" pitchFamily="2" charset="-122"/>
                <a:ea typeface="华文楷体" panose="02010600040101010101" pitchFamily="2" charset="-122"/>
              </a:rPr>
              <a:t>图灵</a:t>
            </a:r>
            <a:r>
              <a:rPr lang="en-US" altLang="zh-CN" sz="1400" dirty="0">
                <a:latin typeface="华文楷体" panose="02010600040101010101" pitchFamily="2" charset="-122"/>
                <a:ea typeface="华文楷体" panose="02010600040101010101" pitchFamily="2" charset="-122"/>
              </a:rPr>
              <a:t>.........</a:t>
            </a:r>
            <a:r>
              <a:rPr lang="en-US" altLang="zh-CN" sz="1600" dirty="0"/>
              <a:t>……………………………………………………………………………………………………5</a:t>
            </a:r>
          </a:p>
          <a:p>
            <a:r>
              <a:rPr lang="en-US" altLang="zh-CN" sz="1600" dirty="0"/>
              <a:t>    1.5 </a:t>
            </a:r>
            <a:r>
              <a:rPr lang="zh-CN" altLang="en-US" sz="1400" dirty="0">
                <a:latin typeface="华文楷体" panose="02010600040101010101" pitchFamily="2" charset="-122"/>
                <a:ea typeface="华文楷体" panose="02010600040101010101" pitchFamily="2" charset="-122"/>
              </a:rPr>
              <a:t>冯诺依曼</a:t>
            </a:r>
            <a:r>
              <a:rPr lang="en-US" altLang="zh-CN" sz="1600" dirty="0"/>
              <a:t>.……………………………………………………………………………………………….....6</a:t>
            </a:r>
          </a:p>
          <a:p>
            <a:r>
              <a:rPr lang="en-US" altLang="zh-CN" sz="1600" dirty="0"/>
              <a:t>2 </a:t>
            </a:r>
            <a:r>
              <a:rPr lang="zh-CN" altLang="en-US" dirty="0">
                <a:latin typeface="华文楷体" panose="02010600040101010101" pitchFamily="2" charset="-122"/>
                <a:ea typeface="华文楷体" panose="02010600040101010101" pitchFamily="2" charset="-122"/>
              </a:rPr>
              <a:t>代代更迭</a:t>
            </a:r>
            <a:r>
              <a:rPr lang="en-US" altLang="zh-CN" sz="1600" dirty="0"/>
              <a:t>……………………………………………………………………………………………………. 7</a:t>
            </a:r>
          </a:p>
          <a:p>
            <a:r>
              <a:rPr lang="en-US" altLang="zh-CN" sz="1600" dirty="0"/>
              <a:t>    2.1 </a:t>
            </a:r>
            <a:r>
              <a:rPr lang="zh-CN" altLang="en-US" sz="1400" dirty="0">
                <a:latin typeface="华文楷体" panose="02010600040101010101" pitchFamily="2" charset="-122"/>
                <a:ea typeface="华文楷体" panose="02010600040101010101" pitchFamily="2" charset="-122"/>
              </a:rPr>
              <a:t>巨石阵</a:t>
            </a:r>
            <a:r>
              <a:rPr lang="en-US" altLang="zh-CN" sz="1400" dirty="0">
                <a:latin typeface="华文楷体" panose="02010600040101010101" pitchFamily="2" charset="-122"/>
                <a:ea typeface="华文楷体" panose="02010600040101010101" pitchFamily="2" charset="-122"/>
              </a:rPr>
              <a:t>.....</a:t>
            </a:r>
            <a:r>
              <a:rPr lang="en-US" altLang="zh-CN" sz="1600" dirty="0"/>
              <a:t>.………………………………………………………………………………………………….7</a:t>
            </a:r>
          </a:p>
          <a:p>
            <a:r>
              <a:rPr lang="en-US" altLang="zh-CN" sz="1600" dirty="0"/>
              <a:t>    2.2 </a:t>
            </a:r>
            <a:r>
              <a:rPr lang="zh-CN" altLang="en-US" sz="1400" dirty="0">
                <a:latin typeface="华文楷体" panose="02010600040101010101" pitchFamily="2" charset="-122"/>
                <a:ea typeface="华文楷体" panose="02010600040101010101" pitchFamily="2" charset="-122"/>
              </a:rPr>
              <a:t>算盘</a:t>
            </a:r>
            <a:r>
              <a:rPr lang="en-US" altLang="zh-CN" sz="1400" dirty="0">
                <a:latin typeface="华文楷体" panose="02010600040101010101" pitchFamily="2" charset="-122"/>
                <a:ea typeface="华文楷体" panose="02010600040101010101" pitchFamily="2" charset="-122"/>
              </a:rPr>
              <a:t>........</a:t>
            </a:r>
            <a:r>
              <a:rPr lang="en-US" altLang="zh-CN" sz="1600" dirty="0"/>
              <a:t>……………………………………………………………………………………………………8</a:t>
            </a:r>
          </a:p>
          <a:p>
            <a:r>
              <a:rPr lang="en-US" altLang="zh-CN" sz="1600" dirty="0"/>
              <a:t>    2.3 </a:t>
            </a:r>
            <a:r>
              <a:rPr lang="zh-CN" altLang="en-US" sz="1400" dirty="0">
                <a:latin typeface="华文楷体" panose="02010600040101010101" pitchFamily="2" charset="-122"/>
                <a:ea typeface="华文楷体" panose="02010600040101010101" pitchFamily="2" charset="-122"/>
              </a:rPr>
              <a:t>第一代计算机</a:t>
            </a:r>
            <a:r>
              <a:rPr lang="en-US" altLang="zh-CN" sz="1600" dirty="0"/>
              <a:t>…….………………………………………………………………………………………9</a:t>
            </a:r>
          </a:p>
          <a:p>
            <a:r>
              <a:rPr lang="en-US" altLang="zh-CN" sz="1600" dirty="0"/>
              <a:t>    2.4 </a:t>
            </a:r>
            <a:r>
              <a:rPr lang="zh-CN" altLang="en-US" sz="1400" dirty="0">
                <a:latin typeface="华文楷体" panose="02010600040101010101" pitchFamily="2" charset="-122"/>
                <a:ea typeface="华文楷体" panose="02010600040101010101" pitchFamily="2" charset="-122"/>
              </a:rPr>
              <a:t>第二代计算机</a:t>
            </a:r>
            <a:r>
              <a:rPr lang="en-US" altLang="zh-CN" sz="1600" dirty="0"/>
              <a:t>…….…………………………………………………………………………………….10</a:t>
            </a:r>
          </a:p>
          <a:p>
            <a:r>
              <a:rPr lang="en-US" altLang="zh-CN" sz="1600" dirty="0"/>
              <a:t>    2.5 </a:t>
            </a:r>
            <a:r>
              <a:rPr lang="zh-CN" altLang="en-US" sz="1400" dirty="0">
                <a:latin typeface="华文楷体" panose="02010600040101010101" pitchFamily="2" charset="-122"/>
                <a:ea typeface="华文楷体" panose="02010600040101010101" pitchFamily="2" charset="-122"/>
              </a:rPr>
              <a:t>第三代计算机</a:t>
            </a:r>
            <a:r>
              <a:rPr lang="en-US" altLang="zh-CN" sz="1600" dirty="0"/>
              <a:t>…….…………………………………………………………………………………….11</a:t>
            </a:r>
          </a:p>
          <a:p>
            <a:r>
              <a:rPr lang="en-US" altLang="zh-CN" sz="1600" dirty="0">
                <a:latin typeface="华文楷体" panose="02010600040101010101" pitchFamily="2" charset="-122"/>
                <a:ea typeface="华文楷体" panose="02010600040101010101" pitchFamily="2" charset="-122"/>
              </a:rPr>
              <a:t>    </a:t>
            </a:r>
            <a:r>
              <a:rPr lang="en-US" altLang="zh-CN" sz="1600" dirty="0"/>
              <a:t>2.5 </a:t>
            </a:r>
            <a:r>
              <a:rPr lang="zh-CN" altLang="en-US" sz="1400" dirty="0">
                <a:latin typeface="华文楷体" panose="02010600040101010101" pitchFamily="2" charset="-122"/>
                <a:ea typeface="华文楷体" panose="02010600040101010101" pitchFamily="2" charset="-122"/>
              </a:rPr>
              <a:t>第四代计算机</a:t>
            </a:r>
            <a:r>
              <a:rPr lang="en-US" altLang="zh-CN" sz="1600" dirty="0"/>
              <a:t>…….…………………………………………………………………………………….12</a:t>
            </a:r>
            <a:endParaRPr lang="en-US" altLang="zh-CN" sz="1600" dirty="0">
              <a:latin typeface="华文楷体" panose="02010600040101010101" pitchFamily="2" charset="-122"/>
              <a:ea typeface="华文楷体" panose="02010600040101010101" pitchFamily="2" charset="-122"/>
            </a:endParaRPr>
          </a:p>
          <a:p>
            <a:r>
              <a:rPr lang="en-US" altLang="zh-CN" sz="1600" dirty="0"/>
              <a:t>3 </a:t>
            </a:r>
            <a:r>
              <a:rPr lang="zh-CN" altLang="en-US" dirty="0">
                <a:latin typeface="华文楷体" panose="02010600040101010101" pitchFamily="2" charset="-122"/>
                <a:ea typeface="华文楷体" panose="02010600040101010101" pitchFamily="2" charset="-122"/>
              </a:rPr>
              <a:t>广阔未来</a:t>
            </a:r>
            <a:r>
              <a:rPr lang="en-US" altLang="zh-CN" sz="1600" dirty="0"/>
              <a:t>…………………………………………………………………………………………………….13</a:t>
            </a:r>
          </a:p>
          <a:p>
            <a:r>
              <a:rPr lang="en-US" altLang="zh-CN" sz="1600" dirty="0"/>
              <a:t>    3.1 </a:t>
            </a:r>
            <a:r>
              <a:rPr lang="zh-CN" altLang="en-US" sz="1400" dirty="0">
                <a:latin typeface="华文楷体" panose="02010600040101010101" pitchFamily="2" charset="-122"/>
                <a:ea typeface="华文楷体" panose="02010600040101010101" pitchFamily="2" charset="-122"/>
              </a:rPr>
              <a:t>计算机游戏</a:t>
            </a:r>
            <a:r>
              <a:rPr lang="en-US" altLang="zh-CN" sz="1600" dirty="0"/>
              <a:t>.………………………………………………………………………………………………13</a:t>
            </a:r>
          </a:p>
          <a:p>
            <a:r>
              <a:rPr lang="en-US" altLang="zh-CN" sz="1600" dirty="0"/>
              <a:t>    3.2 </a:t>
            </a:r>
            <a:r>
              <a:rPr lang="zh-CN" altLang="en-US" sz="1400" dirty="0">
                <a:latin typeface="华文楷体" panose="02010600040101010101" pitchFamily="2" charset="-122"/>
                <a:ea typeface="华文楷体" panose="02010600040101010101" pitchFamily="2" charset="-122"/>
              </a:rPr>
              <a:t>超级计算机</a:t>
            </a:r>
            <a:r>
              <a:rPr lang="en-US" altLang="zh-CN" sz="1400" dirty="0">
                <a:latin typeface="华文楷体" panose="02010600040101010101" pitchFamily="2" charset="-122"/>
                <a:ea typeface="华文楷体" panose="02010600040101010101" pitchFamily="2" charset="-122"/>
              </a:rPr>
              <a:t>....</a:t>
            </a:r>
            <a:r>
              <a:rPr lang="en-US" altLang="zh-CN" sz="1600" dirty="0"/>
              <a:t>……………………………………………………………………………………………14</a:t>
            </a:r>
          </a:p>
          <a:p>
            <a:r>
              <a:rPr lang="en-US" altLang="zh-CN" sz="1600" dirty="0"/>
              <a:t>    3.3 </a:t>
            </a:r>
            <a:r>
              <a:rPr lang="zh-CN" altLang="en-US" sz="1400" dirty="0">
                <a:latin typeface="华文楷体" panose="02010600040101010101" pitchFamily="2" charset="-122"/>
                <a:ea typeface="华文楷体" panose="02010600040101010101" pitchFamily="2" charset="-122"/>
              </a:rPr>
              <a:t>计算机网络</a:t>
            </a:r>
            <a:r>
              <a:rPr lang="en-US" altLang="zh-CN" sz="1400" dirty="0">
                <a:latin typeface="华文楷体" panose="02010600040101010101" pitchFamily="2" charset="-122"/>
                <a:ea typeface="华文楷体" panose="02010600040101010101" pitchFamily="2" charset="-122"/>
              </a:rPr>
              <a:t>....</a:t>
            </a:r>
            <a:r>
              <a:rPr lang="en-US" altLang="zh-CN" sz="1600" dirty="0"/>
              <a:t>……………………………………………………………………………………………15</a:t>
            </a:r>
          </a:p>
          <a:p>
            <a:r>
              <a:rPr lang="en-US" altLang="zh-CN" sz="1600" dirty="0"/>
              <a:t>    3.4 </a:t>
            </a:r>
            <a:r>
              <a:rPr lang="zh-CN" altLang="en-US" sz="1400" dirty="0">
                <a:latin typeface="华文楷体" panose="02010600040101010101" pitchFamily="2" charset="-122"/>
                <a:ea typeface="华文楷体" panose="02010600040101010101" pitchFamily="2" charset="-122"/>
              </a:rPr>
              <a:t>人工智能</a:t>
            </a:r>
            <a:r>
              <a:rPr lang="en-US" altLang="zh-CN" sz="1400" dirty="0">
                <a:latin typeface="华文楷体" panose="02010600040101010101" pitchFamily="2" charset="-122"/>
                <a:ea typeface="华文楷体" panose="02010600040101010101" pitchFamily="2" charset="-122"/>
              </a:rPr>
              <a:t>....</a:t>
            </a:r>
            <a:r>
              <a:rPr lang="en-US" altLang="zh-CN" sz="1600" dirty="0"/>
              <a:t>……………………………………………………………………………………………….16</a:t>
            </a:r>
          </a:p>
        </p:txBody>
      </p:sp>
      <p:sp>
        <p:nvSpPr>
          <p:cNvPr id="9" name="灯片编号占位符 8">
            <a:extLst>
              <a:ext uri="{FF2B5EF4-FFF2-40B4-BE49-F238E27FC236}">
                <a16:creationId xmlns:a16="http://schemas.microsoft.com/office/drawing/2014/main" id="{5BEA16AF-D551-49CA-9CB9-8423732C12E9}"/>
              </a:ext>
            </a:extLst>
          </p:cNvPr>
          <p:cNvSpPr>
            <a:spLocks noGrp="1"/>
          </p:cNvSpPr>
          <p:nvPr>
            <p:ph type="sldNum" sz="quarter" idx="12"/>
          </p:nvPr>
        </p:nvSpPr>
        <p:spPr/>
        <p:txBody>
          <a:bodyPr/>
          <a:lstStyle/>
          <a:p>
            <a:fld id="{82F18816-07C8-4C15-B458-0836E58B4167}" type="slidenum">
              <a:rPr lang="zh-CN" altLang="en-US" smtClean="0"/>
              <a:t>1</a:t>
            </a:fld>
            <a:endParaRPr lang="zh-CN" altLang="en-US"/>
          </a:p>
        </p:txBody>
      </p:sp>
    </p:spTree>
    <p:extLst>
      <p:ext uri="{BB962C8B-B14F-4D97-AF65-F5344CB8AC3E}">
        <p14:creationId xmlns:p14="http://schemas.microsoft.com/office/powerpoint/2010/main" val="128198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2128" y="2912818"/>
            <a:ext cx="1237380" cy="16371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78641" y="4746095"/>
            <a:ext cx="4495820" cy="144955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13275" y="1478298"/>
            <a:ext cx="5080000" cy="369332"/>
          </a:xfrm>
          <a:prstGeom prst="rect">
            <a:avLst/>
          </a:prstGeom>
          <a:noFill/>
        </p:spPr>
        <p:txBody>
          <a:bodyPr wrap="square" rtlCol="0">
            <a:spAutoFit/>
          </a:bodyPr>
          <a:lstStyle/>
          <a:p>
            <a:r>
              <a:rPr lang="zh-CN" altLang="en-US" dirty="0">
                <a:latin typeface="+mn-ea"/>
              </a:rPr>
              <a:t>，</a:t>
            </a:r>
          </a:p>
        </p:txBody>
      </p:sp>
      <p:sp>
        <p:nvSpPr>
          <p:cNvPr id="13" name="文本框 12"/>
          <p:cNvSpPr txBox="1"/>
          <p:nvPr/>
        </p:nvSpPr>
        <p:spPr>
          <a:xfrm>
            <a:off x="855153" y="6186391"/>
            <a:ext cx="4752977"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此时期诞生了</a:t>
            </a:r>
            <a:r>
              <a:rPr lang="en-US" altLang="zh-CN" dirty="0">
                <a:latin typeface="华文楷体" panose="02010600040101010101" pitchFamily="2" charset="-122"/>
                <a:ea typeface="华文楷体" panose="02010600040101010101" pitchFamily="2" charset="-122"/>
              </a:rPr>
              <a:t>UNIVAC</a:t>
            </a:r>
            <a:r>
              <a:rPr lang="zh-CN" altLang="en-US" dirty="0">
                <a:latin typeface="华文楷体" panose="02010600040101010101" pitchFamily="2" charset="-122"/>
                <a:ea typeface="华文楷体" panose="02010600040101010101" pitchFamily="2" charset="-122"/>
              </a:rPr>
              <a:t>计算机。</a:t>
            </a:r>
          </a:p>
        </p:txBody>
      </p:sp>
      <p:sp>
        <p:nvSpPr>
          <p:cNvPr id="14" name="矩形 13"/>
          <p:cNvSpPr/>
          <p:nvPr/>
        </p:nvSpPr>
        <p:spPr>
          <a:xfrm>
            <a:off x="407434" y="3065658"/>
            <a:ext cx="1792948" cy="14491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D3DDEF22-17B6-427F-8C5B-748668E9F30B}"/>
              </a:ext>
            </a:extLst>
          </p:cNvPr>
          <p:cNvPicPr>
            <a:picLocks noChangeAspect="1"/>
          </p:cNvPicPr>
          <p:nvPr/>
        </p:nvPicPr>
        <p:blipFill>
          <a:blip r:embed="rId3"/>
          <a:stretch>
            <a:fillRect/>
          </a:stretch>
        </p:blipFill>
        <p:spPr>
          <a:xfrm>
            <a:off x="1058078" y="4801005"/>
            <a:ext cx="4358261" cy="1339731"/>
          </a:xfrm>
          <a:prstGeom prst="rect">
            <a:avLst/>
          </a:prstGeom>
        </p:spPr>
      </p:pic>
      <p:sp>
        <p:nvSpPr>
          <p:cNvPr id="15" name="矩形 14">
            <a:extLst>
              <a:ext uri="{FF2B5EF4-FFF2-40B4-BE49-F238E27FC236}">
                <a16:creationId xmlns:a16="http://schemas.microsoft.com/office/drawing/2014/main" id="{DD26D9A5-26DE-4777-8D2C-BEF231C8826E}"/>
              </a:ext>
            </a:extLst>
          </p:cNvPr>
          <p:cNvSpPr/>
          <p:nvPr/>
        </p:nvSpPr>
        <p:spPr>
          <a:xfrm>
            <a:off x="730271" y="6491612"/>
            <a:ext cx="5140960" cy="33432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84EADB32-F8AE-4F67-8648-9D69DC92D71A}"/>
              </a:ext>
            </a:extLst>
          </p:cNvPr>
          <p:cNvPicPr>
            <a:picLocks noChangeAspect="1"/>
          </p:cNvPicPr>
          <p:nvPr/>
        </p:nvPicPr>
        <p:blipFill>
          <a:blip r:embed="rId4"/>
          <a:stretch>
            <a:fillRect/>
          </a:stretch>
        </p:blipFill>
        <p:spPr>
          <a:xfrm>
            <a:off x="455984" y="3099634"/>
            <a:ext cx="1695630" cy="1369547"/>
          </a:xfrm>
          <a:prstGeom prst="rect">
            <a:avLst/>
          </a:prstGeom>
        </p:spPr>
      </p:pic>
      <p:sp>
        <p:nvSpPr>
          <p:cNvPr id="17" name="矩形 16">
            <a:extLst>
              <a:ext uri="{FF2B5EF4-FFF2-40B4-BE49-F238E27FC236}">
                <a16:creationId xmlns:a16="http://schemas.microsoft.com/office/drawing/2014/main" id="{616994E0-4218-40DF-A593-7D635537B6EE}"/>
              </a:ext>
            </a:extLst>
          </p:cNvPr>
          <p:cNvSpPr/>
          <p:nvPr/>
        </p:nvSpPr>
        <p:spPr>
          <a:xfrm>
            <a:off x="382874" y="1501235"/>
            <a:ext cx="1792948" cy="1180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FDCF1E71-B0D6-4243-8B39-1824B990AE64}"/>
              </a:ext>
            </a:extLst>
          </p:cNvPr>
          <p:cNvPicPr>
            <a:picLocks noChangeAspect="1"/>
          </p:cNvPicPr>
          <p:nvPr/>
        </p:nvPicPr>
        <p:blipFill>
          <a:blip r:embed="rId5"/>
          <a:stretch>
            <a:fillRect/>
          </a:stretch>
        </p:blipFill>
        <p:spPr>
          <a:xfrm>
            <a:off x="407434" y="1526711"/>
            <a:ext cx="1714739" cy="1095528"/>
          </a:xfrm>
          <a:prstGeom prst="rect">
            <a:avLst/>
          </a:prstGeom>
        </p:spPr>
      </p:pic>
      <p:sp>
        <p:nvSpPr>
          <p:cNvPr id="24" name="文本框 23">
            <a:extLst>
              <a:ext uri="{FF2B5EF4-FFF2-40B4-BE49-F238E27FC236}">
                <a16:creationId xmlns:a16="http://schemas.microsoft.com/office/drawing/2014/main" id="{BAE00F59-49C4-45EE-AAFD-F9F7AFD75E7D}"/>
              </a:ext>
            </a:extLst>
          </p:cNvPr>
          <p:cNvSpPr txBox="1"/>
          <p:nvPr/>
        </p:nvSpPr>
        <p:spPr>
          <a:xfrm>
            <a:off x="2576198" y="1501235"/>
            <a:ext cx="4112882" cy="1323439"/>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第二代电子计算机采用晶体管制造的电子计算机。主要使用面向过程的编程语言。</a:t>
            </a:r>
          </a:p>
          <a:p>
            <a:r>
              <a:rPr lang="zh-CN" altLang="en-US" sz="1600" dirty="0">
                <a:latin typeface="华文楷体" panose="02010600040101010101" pitchFamily="2" charset="-122"/>
                <a:ea typeface="华文楷体" panose="02010600040101010101" pitchFamily="2" charset="-122"/>
              </a:rPr>
              <a:t>其特点有：确立输入输出控制时代，器件采用半导体晶体管。</a:t>
            </a:r>
          </a:p>
          <a:p>
            <a:endParaRPr lang="zh-CN" altLang="en-US" sz="1600" dirty="0"/>
          </a:p>
        </p:txBody>
      </p:sp>
      <p:sp>
        <p:nvSpPr>
          <p:cNvPr id="26" name="矩形 25">
            <a:extLst>
              <a:ext uri="{FF2B5EF4-FFF2-40B4-BE49-F238E27FC236}">
                <a16:creationId xmlns:a16="http://schemas.microsoft.com/office/drawing/2014/main" id="{28509D52-26DB-4268-8351-B124FDDF8149}"/>
              </a:ext>
            </a:extLst>
          </p:cNvPr>
          <p:cNvSpPr/>
          <p:nvPr/>
        </p:nvSpPr>
        <p:spPr>
          <a:xfrm>
            <a:off x="4931546" y="3173630"/>
            <a:ext cx="1644918" cy="12992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C02AF67B-57DF-4D21-A695-F99BBB7849C3}"/>
              </a:ext>
            </a:extLst>
          </p:cNvPr>
          <p:cNvPicPr>
            <a:picLocks noChangeAspect="1"/>
          </p:cNvPicPr>
          <p:nvPr/>
        </p:nvPicPr>
        <p:blipFill>
          <a:blip r:embed="rId6"/>
          <a:stretch>
            <a:fillRect/>
          </a:stretch>
        </p:blipFill>
        <p:spPr>
          <a:xfrm>
            <a:off x="4966230" y="3234161"/>
            <a:ext cx="1587256" cy="1204784"/>
          </a:xfrm>
          <a:prstGeom prst="rect">
            <a:avLst/>
          </a:prstGeom>
        </p:spPr>
      </p:pic>
      <p:pic>
        <p:nvPicPr>
          <p:cNvPr id="5" name="图片 4">
            <a:extLst>
              <a:ext uri="{FF2B5EF4-FFF2-40B4-BE49-F238E27FC236}">
                <a16:creationId xmlns:a16="http://schemas.microsoft.com/office/drawing/2014/main" id="{F088D0A8-2F10-4598-AAB9-D4F96BD0247E}"/>
              </a:ext>
            </a:extLst>
          </p:cNvPr>
          <p:cNvPicPr>
            <a:picLocks noChangeAspect="1"/>
          </p:cNvPicPr>
          <p:nvPr/>
        </p:nvPicPr>
        <p:blipFill>
          <a:blip r:embed="rId7"/>
          <a:stretch>
            <a:fillRect/>
          </a:stretch>
        </p:blipFill>
        <p:spPr>
          <a:xfrm>
            <a:off x="3072128" y="2912818"/>
            <a:ext cx="1237380" cy="1737597"/>
          </a:xfrm>
          <a:prstGeom prst="rect">
            <a:avLst/>
          </a:prstGeom>
        </p:spPr>
      </p:pic>
      <p:pic>
        <p:nvPicPr>
          <p:cNvPr id="6" name="图片 5">
            <a:extLst>
              <a:ext uri="{FF2B5EF4-FFF2-40B4-BE49-F238E27FC236}">
                <a16:creationId xmlns:a16="http://schemas.microsoft.com/office/drawing/2014/main" id="{E93C24A6-6A31-48AD-9593-29B6CD405889}"/>
              </a:ext>
            </a:extLst>
          </p:cNvPr>
          <p:cNvPicPr>
            <a:picLocks noChangeAspect="1"/>
          </p:cNvPicPr>
          <p:nvPr/>
        </p:nvPicPr>
        <p:blipFill>
          <a:blip r:embed="rId8"/>
          <a:stretch>
            <a:fillRect/>
          </a:stretch>
        </p:blipFill>
        <p:spPr>
          <a:xfrm>
            <a:off x="855153" y="6555723"/>
            <a:ext cx="4855826" cy="3227101"/>
          </a:xfrm>
          <a:prstGeom prst="rect">
            <a:avLst/>
          </a:prstGeom>
        </p:spPr>
      </p:pic>
      <p:sp>
        <p:nvSpPr>
          <p:cNvPr id="23" name="文本框 22">
            <a:extLst>
              <a:ext uri="{FF2B5EF4-FFF2-40B4-BE49-F238E27FC236}">
                <a16:creationId xmlns:a16="http://schemas.microsoft.com/office/drawing/2014/main" id="{B2C7FFC5-8C66-4814-AF27-C474D06B0462}"/>
              </a:ext>
            </a:extLst>
          </p:cNvPr>
          <p:cNvSpPr txBox="1"/>
          <p:nvPr/>
        </p:nvSpPr>
        <p:spPr>
          <a:xfrm>
            <a:off x="189280" y="829304"/>
            <a:ext cx="2430780" cy="400110"/>
          </a:xfrm>
          <a:prstGeom prst="rect">
            <a:avLst/>
          </a:prstGeom>
          <a:noFill/>
        </p:spPr>
        <p:txBody>
          <a:bodyPr wrap="square" rtlCol="0">
            <a:spAutoFit/>
          </a:bodyPr>
          <a:lstStyle/>
          <a:p>
            <a:r>
              <a:rPr lang="en-US" altLang="zh-CN" sz="2000" dirty="0">
                <a:latin typeface="华文楷体" panose="02010600040101010101" pitchFamily="2" charset="-122"/>
                <a:ea typeface="华文楷体" panose="02010600040101010101" pitchFamily="2" charset="-122"/>
              </a:rPr>
              <a:t>2.4</a:t>
            </a:r>
            <a:r>
              <a:rPr lang="zh-CN" altLang="en-US" sz="2000" dirty="0">
                <a:latin typeface="华文楷体" panose="02010600040101010101" pitchFamily="2" charset="-122"/>
                <a:ea typeface="华文楷体" panose="02010600040101010101" pitchFamily="2" charset="-122"/>
              </a:rPr>
              <a:t>第二代计算机</a:t>
            </a:r>
          </a:p>
        </p:txBody>
      </p:sp>
      <p:sp>
        <p:nvSpPr>
          <p:cNvPr id="11" name="灯片编号占位符 10">
            <a:extLst>
              <a:ext uri="{FF2B5EF4-FFF2-40B4-BE49-F238E27FC236}">
                <a16:creationId xmlns:a16="http://schemas.microsoft.com/office/drawing/2014/main" id="{06FE5BE9-8637-4C95-811B-40B5CB444975}"/>
              </a:ext>
            </a:extLst>
          </p:cNvPr>
          <p:cNvSpPr>
            <a:spLocks noGrp="1"/>
          </p:cNvSpPr>
          <p:nvPr>
            <p:ph type="sldNum" sz="quarter" idx="12"/>
          </p:nvPr>
        </p:nvSpPr>
        <p:spPr/>
        <p:txBody>
          <a:bodyPr/>
          <a:lstStyle/>
          <a:p>
            <a:fld id="{82F18816-07C8-4C15-B458-0836E58B4167}" type="slidenum">
              <a:rPr lang="zh-CN" altLang="en-US" smtClean="0"/>
              <a:t>10</a:t>
            </a:fld>
            <a:endParaRPr lang="zh-CN" altLang="en-US"/>
          </a:p>
        </p:txBody>
      </p:sp>
    </p:spTree>
    <p:extLst>
      <p:ext uri="{BB962C8B-B14F-4D97-AF65-F5344CB8AC3E}">
        <p14:creationId xmlns:p14="http://schemas.microsoft.com/office/powerpoint/2010/main" val="3443713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689107" y="2102130"/>
            <a:ext cx="2528280" cy="19625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21362" y="1382086"/>
            <a:ext cx="5284545"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第三代计算机即第三代集成电路计算机。特征是以中小规模集成电路来构成计算机的主要功能部件。</a:t>
            </a:r>
          </a:p>
        </p:txBody>
      </p:sp>
      <p:sp>
        <p:nvSpPr>
          <p:cNvPr id="8" name="文本框 7"/>
          <p:cNvSpPr txBox="1"/>
          <p:nvPr/>
        </p:nvSpPr>
        <p:spPr>
          <a:xfrm>
            <a:off x="546483" y="951582"/>
            <a:ext cx="2760785" cy="369332"/>
          </a:xfrm>
          <a:prstGeom prst="rect">
            <a:avLst/>
          </a:prstGeom>
          <a:noFill/>
        </p:spPr>
        <p:txBody>
          <a:bodyPr wrap="square" rtlCol="0">
            <a:spAutoFit/>
          </a:bodyPr>
          <a:lstStyle/>
          <a:p>
            <a:r>
              <a:rPr lang="zh-CN" altLang="en-US" dirty="0"/>
              <a:t> </a:t>
            </a:r>
          </a:p>
        </p:txBody>
      </p:sp>
      <p:sp>
        <p:nvSpPr>
          <p:cNvPr id="11" name="文本框 10"/>
          <p:cNvSpPr txBox="1"/>
          <p:nvPr/>
        </p:nvSpPr>
        <p:spPr>
          <a:xfrm>
            <a:off x="752856" y="5699561"/>
            <a:ext cx="5596854"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这一阶段的计算机在航空航天等方面发挥了巨大作用。</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32" y="4338637"/>
            <a:ext cx="1961490" cy="1243559"/>
          </a:xfrm>
          <a:prstGeom prst="rect">
            <a:avLst/>
          </a:prstGeom>
        </p:spPr>
      </p:pic>
      <p:sp>
        <p:nvSpPr>
          <p:cNvPr id="17" name="矩形 16">
            <a:extLst>
              <a:ext uri="{FF2B5EF4-FFF2-40B4-BE49-F238E27FC236}">
                <a16:creationId xmlns:a16="http://schemas.microsoft.com/office/drawing/2014/main" id="{A8A10CE1-2B85-4770-BE18-4A7CC95AE9A1}"/>
              </a:ext>
            </a:extLst>
          </p:cNvPr>
          <p:cNvSpPr/>
          <p:nvPr/>
        </p:nvSpPr>
        <p:spPr>
          <a:xfrm>
            <a:off x="959286" y="6094717"/>
            <a:ext cx="5146621" cy="36655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EE7F081C-7230-4F7A-A56C-1B8F504FA523}"/>
              </a:ext>
            </a:extLst>
          </p:cNvPr>
          <p:cNvPicPr>
            <a:picLocks noChangeAspect="1"/>
          </p:cNvPicPr>
          <p:nvPr/>
        </p:nvPicPr>
        <p:blipFill>
          <a:blip r:embed="rId4"/>
          <a:stretch>
            <a:fillRect/>
          </a:stretch>
        </p:blipFill>
        <p:spPr>
          <a:xfrm>
            <a:off x="1036651" y="6168430"/>
            <a:ext cx="5030426" cy="3521298"/>
          </a:xfrm>
          <a:prstGeom prst="rect">
            <a:avLst/>
          </a:prstGeom>
        </p:spPr>
      </p:pic>
      <p:pic>
        <p:nvPicPr>
          <p:cNvPr id="19" name="图片 18">
            <a:extLst>
              <a:ext uri="{FF2B5EF4-FFF2-40B4-BE49-F238E27FC236}">
                <a16:creationId xmlns:a16="http://schemas.microsoft.com/office/drawing/2014/main" id="{912B89A6-8B5D-4D68-B865-034C16BCA0C5}"/>
              </a:ext>
            </a:extLst>
          </p:cNvPr>
          <p:cNvPicPr>
            <a:picLocks noChangeAspect="1"/>
          </p:cNvPicPr>
          <p:nvPr/>
        </p:nvPicPr>
        <p:blipFill>
          <a:blip r:embed="rId5"/>
          <a:stretch>
            <a:fillRect/>
          </a:stretch>
        </p:blipFill>
        <p:spPr>
          <a:xfrm>
            <a:off x="3716709" y="2157760"/>
            <a:ext cx="2466925" cy="1905778"/>
          </a:xfrm>
          <a:prstGeom prst="rect">
            <a:avLst/>
          </a:prstGeom>
        </p:spPr>
      </p:pic>
      <p:sp>
        <p:nvSpPr>
          <p:cNvPr id="20" name="矩形 19">
            <a:extLst>
              <a:ext uri="{FF2B5EF4-FFF2-40B4-BE49-F238E27FC236}">
                <a16:creationId xmlns:a16="http://schemas.microsoft.com/office/drawing/2014/main" id="{991AA421-5A21-4410-B5A7-E79BFF856F0E}"/>
              </a:ext>
            </a:extLst>
          </p:cNvPr>
          <p:cNvSpPr/>
          <p:nvPr/>
        </p:nvSpPr>
        <p:spPr>
          <a:xfrm>
            <a:off x="3103281" y="4172507"/>
            <a:ext cx="3246429" cy="13811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DAED9E8B-7AC6-4670-B7A6-369F60825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059" y="4236123"/>
            <a:ext cx="3051601" cy="1202145"/>
          </a:xfrm>
          <a:prstGeom prst="rect">
            <a:avLst/>
          </a:prstGeom>
        </p:spPr>
      </p:pic>
      <p:pic>
        <p:nvPicPr>
          <p:cNvPr id="22" name="图片 21">
            <a:extLst>
              <a:ext uri="{FF2B5EF4-FFF2-40B4-BE49-F238E27FC236}">
                <a16:creationId xmlns:a16="http://schemas.microsoft.com/office/drawing/2014/main" id="{81157C21-DF1D-442E-AB22-34CCC6C008BF}"/>
              </a:ext>
            </a:extLst>
          </p:cNvPr>
          <p:cNvPicPr>
            <a:picLocks noChangeAspect="1"/>
          </p:cNvPicPr>
          <p:nvPr/>
        </p:nvPicPr>
        <p:blipFill>
          <a:blip r:embed="rId7"/>
          <a:stretch>
            <a:fillRect/>
          </a:stretch>
        </p:blipFill>
        <p:spPr>
          <a:xfrm>
            <a:off x="784428" y="2224438"/>
            <a:ext cx="1630500" cy="1799902"/>
          </a:xfrm>
          <a:prstGeom prst="rect">
            <a:avLst/>
          </a:prstGeom>
        </p:spPr>
      </p:pic>
      <p:pic>
        <p:nvPicPr>
          <p:cNvPr id="23" name="图片 22">
            <a:extLst>
              <a:ext uri="{FF2B5EF4-FFF2-40B4-BE49-F238E27FC236}">
                <a16:creationId xmlns:a16="http://schemas.microsoft.com/office/drawing/2014/main" id="{947B9BC7-F35C-47C4-95A1-B3BF7094C852}"/>
              </a:ext>
            </a:extLst>
          </p:cNvPr>
          <p:cNvPicPr>
            <a:picLocks noChangeAspect="1"/>
          </p:cNvPicPr>
          <p:nvPr/>
        </p:nvPicPr>
        <p:blipFill>
          <a:blip r:embed="rId8"/>
          <a:stretch>
            <a:fillRect/>
          </a:stretch>
        </p:blipFill>
        <p:spPr>
          <a:xfrm>
            <a:off x="2475798" y="2235229"/>
            <a:ext cx="1111705" cy="1588149"/>
          </a:xfrm>
          <a:prstGeom prst="rect">
            <a:avLst/>
          </a:prstGeom>
        </p:spPr>
      </p:pic>
      <p:sp>
        <p:nvSpPr>
          <p:cNvPr id="16" name="文本框 15">
            <a:extLst>
              <a:ext uri="{FF2B5EF4-FFF2-40B4-BE49-F238E27FC236}">
                <a16:creationId xmlns:a16="http://schemas.microsoft.com/office/drawing/2014/main" id="{53483690-A476-4A07-ACFE-4856AC6A0246}"/>
              </a:ext>
            </a:extLst>
          </p:cNvPr>
          <p:cNvSpPr txBox="1"/>
          <p:nvPr/>
        </p:nvSpPr>
        <p:spPr>
          <a:xfrm>
            <a:off x="189280" y="829304"/>
            <a:ext cx="2430780" cy="400110"/>
          </a:xfrm>
          <a:prstGeom prst="rect">
            <a:avLst/>
          </a:prstGeom>
          <a:noFill/>
        </p:spPr>
        <p:txBody>
          <a:bodyPr wrap="square" rtlCol="0">
            <a:spAutoFit/>
          </a:bodyPr>
          <a:lstStyle/>
          <a:p>
            <a:r>
              <a:rPr lang="en-US" altLang="zh-CN" sz="2000" dirty="0">
                <a:latin typeface="华文楷体" panose="02010600040101010101" pitchFamily="2" charset="-122"/>
                <a:ea typeface="华文楷体" panose="02010600040101010101" pitchFamily="2" charset="-122"/>
              </a:rPr>
              <a:t>2.5</a:t>
            </a:r>
            <a:r>
              <a:rPr lang="zh-CN" altLang="en-US" sz="2000" dirty="0">
                <a:latin typeface="华文楷体" panose="02010600040101010101" pitchFamily="2" charset="-122"/>
                <a:ea typeface="华文楷体" panose="02010600040101010101" pitchFamily="2" charset="-122"/>
              </a:rPr>
              <a:t>第三代计算机</a:t>
            </a:r>
          </a:p>
        </p:txBody>
      </p:sp>
      <p:sp>
        <p:nvSpPr>
          <p:cNvPr id="4" name="灯片编号占位符 3">
            <a:extLst>
              <a:ext uri="{FF2B5EF4-FFF2-40B4-BE49-F238E27FC236}">
                <a16:creationId xmlns:a16="http://schemas.microsoft.com/office/drawing/2014/main" id="{D6C9FBEB-333D-4363-8830-30A40D6904A8}"/>
              </a:ext>
            </a:extLst>
          </p:cNvPr>
          <p:cNvSpPr>
            <a:spLocks noGrp="1"/>
          </p:cNvSpPr>
          <p:nvPr>
            <p:ph type="sldNum" sz="quarter" idx="12"/>
          </p:nvPr>
        </p:nvSpPr>
        <p:spPr/>
        <p:txBody>
          <a:bodyPr/>
          <a:lstStyle/>
          <a:p>
            <a:fld id="{82F18816-07C8-4C15-B458-0836E58B4167}" type="slidenum">
              <a:rPr lang="zh-CN" altLang="en-US" smtClean="0"/>
              <a:t>11</a:t>
            </a:fld>
            <a:endParaRPr lang="zh-CN" altLang="en-US"/>
          </a:p>
        </p:txBody>
      </p:sp>
    </p:spTree>
    <p:extLst>
      <p:ext uri="{BB962C8B-B14F-4D97-AF65-F5344CB8AC3E}">
        <p14:creationId xmlns:p14="http://schemas.microsoft.com/office/powerpoint/2010/main" val="243156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67149" y="5972770"/>
            <a:ext cx="5365151" cy="37754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50" y="6067462"/>
            <a:ext cx="5116233" cy="3586090"/>
          </a:xfrm>
          <a:prstGeom prst="rect">
            <a:avLst/>
          </a:prstGeom>
        </p:spPr>
      </p:pic>
      <p:sp>
        <p:nvSpPr>
          <p:cNvPr id="6" name="文本框 5"/>
          <p:cNvSpPr txBox="1"/>
          <p:nvPr/>
        </p:nvSpPr>
        <p:spPr>
          <a:xfrm>
            <a:off x="2607617" y="1511399"/>
            <a:ext cx="3993808"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由大规模和超大规模集成电路组装成的计算机，被称为第四代电子计算机。</a:t>
            </a:r>
          </a:p>
        </p:txBody>
      </p:sp>
      <p:sp>
        <p:nvSpPr>
          <p:cNvPr id="7" name="文本框 6"/>
          <p:cNvSpPr txBox="1"/>
          <p:nvPr/>
        </p:nvSpPr>
        <p:spPr>
          <a:xfrm>
            <a:off x="920803" y="5425836"/>
            <a:ext cx="5148634"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也正是在这一阶段，计算机真正进入了千家万户。</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3269" y="2330338"/>
            <a:ext cx="1494000" cy="111668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304" y="3753239"/>
            <a:ext cx="1599712" cy="1247521"/>
          </a:xfrm>
          <a:prstGeom prst="rect">
            <a:avLst/>
          </a:prstGeom>
        </p:spPr>
      </p:pic>
      <p:pic>
        <p:nvPicPr>
          <p:cNvPr id="15" name="图片 14">
            <a:extLst>
              <a:ext uri="{FF2B5EF4-FFF2-40B4-BE49-F238E27FC236}">
                <a16:creationId xmlns:a16="http://schemas.microsoft.com/office/drawing/2014/main" id="{0CDB753D-32F1-40B6-925F-3BAF78787D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2220" y="2342787"/>
            <a:ext cx="1476000" cy="1104239"/>
          </a:xfrm>
          <a:prstGeom prst="rect">
            <a:avLst/>
          </a:prstGeom>
        </p:spPr>
      </p:pic>
      <p:pic>
        <p:nvPicPr>
          <p:cNvPr id="17" name="图片 16">
            <a:extLst>
              <a:ext uri="{FF2B5EF4-FFF2-40B4-BE49-F238E27FC236}">
                <a16:creationId xmlns:a16="http://schemas.microsoft.com/office/drawing/2014/main" id="{DF150695-DA62-41E6-8544-14294AEB9A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769" y="1517313"/>
            <a:ext cx="1673000" cy="1642739"/>
          </a:xfrm>
          <a:prstGeom prst="rect">
            <a:avLst/>
          </a:prstGeom>
        </p:spPr>
      </p:pic>
      <p:pic>
        <p:nvPicPr>
          <p:cNvPr id="18" name="图片 17">
            <a:extLst>
              <a:ext uri="{FF2B5EF4-FFF2-40B4-BE49-F238E27FC236}">
                <a16:creationId xmlns:a16="http://schemas.microsoft.com/office/drawing/2014/main" id="{8F7DFEE6-C730-49C2-8082-7DD3FFA6D9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6" y="3585128"/>
            <a:ext cx="1910621" cy="1461677"/>
          </a:xfrm>
          <a:prstGeom prst="rect">
            <a:avLst/>
          </a:prstGeom>
        </p:spPr>
      </p:pic>
      <p:sp>
        <p:nvSpPr>
          <p:cNvPr id="19" name="矩形 18">
            <a:extLst>
              <a:ext uri="{FF2B5EF4-FFF2-40B4-BE49-F238E27FC236}">
                <a16:creationId xmlns:a16="http://schemas.microsoft.com/office/drawing/2014/main" id="{DAAB720E-9805-4DC2-A5F8-ED6BFF0D9760}"/>
              </a:ext>
            </a:extLst>
          </p:cNvPr>
          <p:cNvSpPr/>
          <p:nvPr/>
        </p:nvSpPr>
        <p:spPr>
          <a:xfrm>
            <a:off x="2693900" y="3753239"/>
            <a:ext cx="1910621" cy="12475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F8A6590C-15C8-49F7-965F-90957B2BF1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9434" y="3812325"/>
            <a:ext cx="1905087" cy="1152000"/>
          </a:xfrm>
          <a:prstGeom prst="rect">
            <a:avLst/>
          </a:prstGeom>
        </p:spPr>
      </p:pic>
      <p:sp>
        <p:nvSpPr>
          <p:cNvPr id="16" name="文本框 15">
            <a:extLst>
              <a:ext uri="{FF2B5EF4-FFF2-40B4-BE49-F238E27FC236}">
                <a16:creationId xmlns:a16="http://schemas.microsoft.com/office/drawing/2014/main" id="{7A27F964-8536-410E-A23F-680C2D16EE84}"/>
              </a:ext>
            </a:extLst>
          </p:cNvPr>
          <p:cNvSpPr txBox="1"/>
          <p:nvPr/>
        </p:nvSpPr>
        <p:spPr>
          <a:xfrm>
            <a:off x="189280" y="829304"/>
            <a:ext cx="2430780" cy="400110"/>
          </a:xfrm>
          <a:prstGeom prst="rect">
            <a:avLst/>
          </a:prstGeom>
          <a:noFill/>
        </p:spPr>
        <p:txBody>
          <a:bodyPr wrap="square" rtlCol="0">
            <a:spAutoFit/>
          </a:bodyPr>
          <a:lstStyle/>
          <a:p>
            <a:r>
              <a:rPr lang="en-US" altLang="zh-CN" sz="2000" dirty="0">
                <a:latin typeface="华文楷体" panose="02010600040101010101" pitchFamily="2" charset="-122"/>
                <a:ea typeface="华文楷体" panose="02010600040101010101" pitchFamily="2" charset="-122"/>
              </a:rPr>
              <a:t>2.6</a:t>
            </a:r>
            <a:r>
              <a:rPr lang="zh-CN" altLang="en-US" sz="2000" dirty="0">
                <a:latin typeface="华文楷体" panose="02010600040101010101" pitchFamily="2" charset="-122"/>
                <a:ea typeface="华文楷体" panose="02010600040101010101" pitchFamily="2" charset="-122"/>
              </a:rPr>
              <a:t>第四代计算机</a:t>
            </a:r>
          </a:p>
        </p:txBody>
      </p:sp>
      <p:sp>
        <p:nvSpPr>
          <p:cNvPr id="3" name="灯片编号占位符 2">
            <a:extLst>
              <a:ext uri="{FF2B5EF4-FFF2-40B4-BE49-F238E27FC236}">
                <a16:creationId xmlns:a16="http://schemas.microsoft.com/office/drawing/2014/main" id="{C4612DB0-F19E-4878-AE8A-052F47842850}"/>
              </a:ext>
            </a:extLst>
          </p:cNvPr>
          <p:cNvSpPr>
            <a:spLocks noGrp="1"/>
          </p:cNvSpPr>
          <p:nvPr>
            <p:ph type="sldNum" sz="quarter" idx="12"/>
          </p:nvPr>
        </p:nvSpPr>
        <p:spPr/>
        <p:txBody>
          <a:bodyPr/>
          <a:lstStyle/>
          <a:p>
            <a:fld id="{82F18816-07C8-4C15-B458-0836E58B4167}" type="slidenum">
              <a:rPr lang="zh-CN" altLang="en-US" smtClean="0"/>
              <a:t>12</a:t>
            </a:fld>
            <a:endParaRPr lang="zh-CN" altLang="en-US"/>
          </a:p>
        </p:txBody>
      </p:sp>
    </p:spTree>
    <p:extLst>
      <p:ext uri="{BB962C8B-B14F-4D97-AF65-F5344CB8AC3E}">
        <p14:creationId xmlns:p14="http://schemas.microsoft.com/office/powerpoint/2010/main" val="371282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186" y="1865277"/>
            <a:ext cx="1545572" cy="19706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71034" y="1945721"/>
            <a:ext cx="1417152" cy="1077218"/>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随着计算机性能的提升，各种计算机游戏也快速发展。</a:t>
            </a:r>
          </a:p>
        </p:txBody>
      </p:sp>
      <p:sp>
        <p:nvSpPr>
          <p:cNvPr id="11" name="文本框 10"/>
          <p:cNvSpPr txBox="1"/>
          <p:nvPr/>
        </p:nvSpPr>
        <p:spPr>
          <a:xfrm>
            <a:off x="649891" y="6195048"/>
            <a:ext cx="5476590"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还诞生了改变世界的</a:t>
            </a:r>
            <a:r>
              <a:rPr lang="en-US" altLang="zh-CN" sz="1600" dirty="0">
                <a:latin typeface="华文楷体" panose="02010600040101010101" pitchFamily="2" charset="-122"/>
                <a:ea typeface="华文楷体" panose="02010600040101010101" pitchFamily="2" charset="-122"/>
              </a:rPr>
              <a:t>Windows</a:t>
            </a:r>
            <a:r>
              <a:rPr lang="zh-CN" altLang="en-US" sz="1600" dirty="0">
                <a:latin typeface="华文楷体" panose="02010600040101010101" pitchFamily="2" charset="-122"/>
                <a:ea typeface="华文楷体" panose="02010600040101010101" pitchFamily="2" charset="-122"/>
              </a:rPr>
              <a:t>系统和首富比尔盖茨。</a:t>
            </a:r>
          </a:p>
        </p:txBody>
      </p:sp>
      <p:pic>
        <p:nvPicPr>
          <p:cNvPr id="17" name="图片 16">
            <a:extLst>
              <a:ext uri="{FF2B5EF4-FFF2-40B4-BE49-F238E27FC236}">
                <a16:creationId xmlns:a16="http://schemas.microsoft.com/office/drawing/2014/main" id="{1EA0DB36-58CC-4236-AD0A-24F7CF3ED17E}"/>
              </a:ext>
            </a:extLst>
          </p:cNvPr>
          <p:cNvPicPr>
            <a:picLocks noChangeAspect="1"/>
          </p:cNvPicPr>
          <p:nvPr/>
        </p:nvPicPr>
        <p:blipFill>
          <a:blip r:embed="rId2"/>
          <a:stretch>
            <a:fillRect/>
          </a:stretch>
        </p:blipFill>
        <p:spPr>
          <a:xfrm>
            <a:off x="398201" y="6749943"/>
            <a:ext cx="4153480" cy="2991267"/>
          </a:xfrm>
          <a:prstGeom prst="rect">
            <a:avLst/>
          </a:prstGeom>
        </p:spPr>
      </p:pic>
      <p:pic>
        <p:nvPicPr>
          <p:cNvPr id="18" name="图片 17">
            <a:extLst>
              <a:ext uri="{FF2B5EF4-FFF2-40B4-BE49-F238E27FC236}">
                <a16:creationId xmlns:a16="http://schemas.microsoft.com/office/drawing/2014/main" id="{9C0925E3-D3A6-474C-BC93-F73035A780EA}"/>
              </a:ext>
            </a:extLst>
          </p:cNvPr>
          <p:cNvPicPr>
            <a:picLocks noChangeAspect="1"/>
          </p:cNvPicPr>
          <p:nvPr/>
        </p:nvPicPr>
        <p:blipFill>
          <a:blip r:embed="rId3"/>
          <a:stretch>
            <a:fillRect/>
          </a:stretch>
        </p:blipFill>
        <p:spPr>
          <a:xfrm>
            <a:off x="5512860" y="6714319"/>
            <a:ext cx="1124107" cy="1600423"/>
          </a:xfrm>
          <a:prstGeom prst="rect">
            <a:avLst/>
          </a:prstGeom>
        </p:spPr>
      </p:pic>
      <p:pic>
        <p:nvPicPr>
          <p:cNvPr id="19" name="图片 18">
            <a:extLst>
              <a:ext uri="{FF2B5EF4-FFF2-40B4-BE49-F238E27FC236}">
                <a16:creationId xmlns:a16="http://schemas.microsoft.com/office/drawing/2014/main" id="{2FAF24ED-E37C-4525-8D89-5541532AE6B3}"/>
              </a:ext>
            </a:extLst>
          </p:cNvPr>
          <p:cNvPicPr>
            <a:picLocks noChangeAspect="1"/>
          </p:cNvPicPr>
          <p:nvPr/>
        </p:nvPicPr>
        <p:blipFill>
          <a:blip r:embed="rId4"/>
          <a:stretch>
            <a:fillRect/>
          </a:stretch>
        </p:blipFill>
        <p:spPr>
          <a:xfrm>
            <a:off x="4834988" y="8464682"/>
            <a:ext cx="1810003" cy="1276528"/>
          </a:xfrm>
          <a:prstGeom prst="rect">
            <a:avLst/>
          </a:prstGeom>
        </p:spPr>
      </p:pic>
      <p:pic>
        <p:nvPicPr>
          <p:cNvPr id="20" name="图片 19">
            <a:extLst>
              <a:ext uri="{FF2B5EF4-FFF2-40B4-BE49-F238E27FC236}">
                <a16:creationId xmlns:a16="http://schemas.microsoft.com/office/drawing/2014/main" id="{C5F2DEC7-0651-44D6-806F-8D11F7750965}"/>
              </a:ext>
            </a:extLst>
          </p:cNvPr>
          <p:cNvPicPr>
            <a:picLocks noChangeAspect="1"/>
          </p:cNvPicPr>
          <p:nvPr/>
        </p:nvPicPr>
        <p:blipFill>
          <a:blip r:embed="rId5"/>
          <a:stretch>
            <a:fillRect/>
          </a:stretch>
        </p:blipFill>
        <p:spPr>
          <a:xfrm>
            <a:off x="309497" y="1945721"/>
            <a:ext cx="1428949" cy="1848108"/>
          </a:xfrm>
          <a:prstGeom prst="rect">
            <a:avLst/>
          </a:prstGeom>
        </p:spPr>
      </p:pic>
      <p:sp>
        <p:nvSpPr>
          <p:cNvPr id="22" name="矩形 21">
            <a:extLst>
              <a:ext uri="{FF2B5EF4-FFF2-40B4-BE49-F238E27FC236}">
                <a16:creationId xmlns:a16="http://schemas.microsoft.com/office/drawing/2014/main" id="{265B8B63-6B10-4018-A8D3-5EE397A93A6F}"/>
              </a:ext>
            </a:extLst>
          </p:cNvPr>
          <p:cNvSpPr/>
          <p:nvPr/>
        </p:nvSpPr>
        <p:spPr>
          <a:xfrm>
            <a:off x="162331" y="4964598"/>
            <a:ext cx="3112968" cy="10203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6C96C2A5-FF1F-4178-BB42-1639709DCDDB}"/>
              </a:ext>
            </a:extLst>
          </p:cNvPr>
          <p:cNvPicPr>
            <a:picLocks noChangeAspect="1"/>
          </p:cNvPicPr>
          <p:nvPr/>
        </p:nvPicPr>
        <p:blipFill>
          <a:blip r:embed="rId6"/>
          <a:stretch>
            <a:fillRect/>
          </a:stretch>
        </p:blipFill>
        <p:spPr>
          <a:xfrm>
            <a:off x="204549" y="5024571"/>
            <a:ext cx="3057952" cy="905001"/>
          </a:xfrm>
          <a:prstGeom prst="rect">
            <a:avLst/>
          </a:prstGeom>
        </p:spPr>
      </p:pic>
      <p:pic>
        <p:nvPicPr>
          <p:cNvPr id="21" name="图片 20">
            <a:extLst>
              <a:ext uri="{FF2B5EF4-FFF2-40B4-BE49-F238E27FC236}">
                <a16:creationId xmlns:a16="http://schemas.microsoft.com/office/drawing/2014/main" id="{89D40893-DAEC-440B-B9BB-4B57A699C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3741" y="1313564"/>
            <a:ext cx="3189710" cy="4647864"/>
          </a:xfrm>
          <a:prstGeom prst="rect">
            <a:avLst/>
          </a:prstGeom>
        </p:spPr>
      </p:pic>
      <p:sp>
        <p:nvSpPr>
          <p:cNvPr id="24" name="矩形 23">
            <a:extLst>
              <a:ext uri="{FF2B5EF4-FFF2-40B4-BE49-F238E27FC236}">
                <a16:creationId xmlns:a16="http://schemas.microsoft.com/office/drawing/2014/main" id="{A0A14AD0-4E69-47F1-89A0-886D0922A5D3}"/>
              </a:ext>
            </a:extLst>
          </p:cNvPr>
          <p:cNvSpPr/>
          <p:nvPr/>
        </p:nvSpPr>
        <p:spPr>
          <a:xfrm>
            <a:off x="3442052" y="1150391"/>
            <a:ext cx="3331094" cy="49378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9A0E86E8-9D7C-4B93-BAB2-9A98A5B4A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2968" y="1237447"/>
            <a:ext cx="3269261" cy="4763780"/>
          </a:xfrm>
          <a:prstGeom prst="rect">
            <a:avLst/>
          </a:prstGeom>
        </p:spPr>
      </p:pic>
      <p:sp>
        <p:nvSpPr>
          <p:cNvPr id="3" name="文本框 2">
            <a:extLst>
              <a:ext uri="{FF2B5EF4-FFF2-40B4-BE49-F238E27FC236}">
                <a16:creationId xmlns:a16="http://schemas.microsoft.com/office/drawing/2014/main" id="{0BB5D9CA-7685-4B7D-9432-385C95949A4C}"/>
              </a:ext>
            </a:extLst>
          </p:cNvPr>
          <p:cNvSpPr txBox="1"/>
          <p:nvPr/>
        </p:nvSpPr>
        <p:spPr>
          <a:xfrm>
            <a:off x="398201" y="4168588"/>
            <a:ext cx="2788752"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一系列由日本公司研发的游戏风靡全球。</a:t>
            </a:r>
          </a:p>
        </p:txBody>
      </p:sp>
      <p:sp>
        <p:nvSpPr>
          <p:cNvPr id="16" name="文本框 15">
            <a:extLst>
              <a:ext uri="{FF2B5EF4-FFF2-40B4-BE49-F238E27FC236}">
                <a16:creationId xmlns:a16="http://schemas.microsoft.com/office/drawing/2014/main" id="{ABE59F3C-5B0D-4F5E-A72E-BB1BF6AB435A}"/>
              </a:ext>
            </a:extLst>
          </p:cNvPr>
          <p:cNvSpPr txBox="1"/>
          <p:nvPr/>
        </p:nvSpPr>
        <p:spPr>
          <a:xfrm>
            <a:off x="188625" y="1069842"/>
            <a:ext cx="2430780" cy="400110"/>
          </a:xfrm>
          <a:prstGeom prst="rect">
            <a:avLst/>
          </a:prstGeom>
          <a:noFill/>
        </p:spPr>
        <p:txBody>
          <a:bodyPr wrap="square" rtlCol="0">
            <a:spAutoFit/>
          </a:bodyPr>
          <a:lstStyle/>
          <a:p>
            <a:r>
              <a:rPr lang="en-US" altLang="zh-CN" sz="2000" dirty="0">
                <a:latin typeface="华文楷体" panose="02010600040101010101" pitchFamily="2" charset="-122"/>
                <a:ea typeface="华文楷体" panose="02010600040101010101" pitchFamily="2" charset="-122"/>
              </a:rPr>
              <a:t>3.1</a:t>
            </a:r>
            <a:r>
              <a:rPr lang="zh-CN" altLang="en-US" sz="2000" dirty="0">
                <a:latin typeface="华文楷体" panose="02010600040101010101" pitchFamily="2" charset="-122"/>
                <a:ea typeface="华文楷体" panose="02010600040101010101" pitchFamily="2" charset="-122"/>
              </a:rPr>
              <a:t>计算机游戏</a:t>
            </a:r>
          </a:p>
        </p:txBody>
      </p:sp>
      <p:sp>
        <p:nvSpPr>
          <p:cNvPr id="26" name="文本框 25">
            <a:extLst>
              <a:ext uri="{FF2B5EF4-FFF2-40B4-BE49-F238E27FC236}">
                <a16:creationId xmlns:a16="http://schemas.microsoft.com/office/drawing/2014/main" id="{CE83EB52-E2C0-483E-85CD-9EE585C964D7}"/>
              </a:ext>
            </a:extLst>
          </p:cNvPr>
          <p:cNvSpPr txBox="1"/>
          <p:nvPr/>
        </p:nvSpPr>
        <p:spPr>
          <a:xfrm>
            <a:off x="1" y="132080"/>
            <a:ext cx="6858000" cy="830997"/>
          </a:xfrm>
          <a:prstGeom prst="rect">
            <a:avLst/>
          </a:prstGeom>
          <a:noFill/>
        </p:spPr>
        <p:txBody>
          <a:bodyPr wrap="square" rtlCol="0">
            <a:spAutoFit/>
          </a:bodyPr>
          <a:lstStyle/>
          <a:p>
            <a:pPr algn="ctr"/>
            <a:r>
              <a:rPr lang="zh-CN" altLang="en-US" sz="2400" b="1" dirty="0">
                <a:latin typeface="华文楷体" panose="02010600040101010101" pitchFamily="2" charset="-122"/>
                <a:ea typeface="华文楷体" panose="02010600040101010101" pitchFamily="2" charset="-122"/>
              </a:rPr>
              <a:t>三、广阔未来</a:t>
            </a:r>
            <a:endParaRPr lang="en-US" altLang="zh-CN" sz="2400" b="1" dirty="0">
              <a:latin typeface="华文楷体" panose="02010600040101010101" pitchFamily="2" charset="-122"/>
              <a:ea typeface="华文楷体" panose="02010600040101010101" pitchFamily="2" charset="-122"/>
            </a:endParaRPr>
          </a:p>
          <a:p>
            <a:pPr algn="ctr"/>
            <a:r>
              <a:rPr lang="en-US" altLang="zh-CN" sz="2400" b="1" dirty="0">
                <a:latin typeface="华文楷体" panose="02010600040101010101" pitchFamily="2" charset="-122"/>
                <a:ea typeface="华文楷体" panose="02010600040101010101" pitchFamily="2" charset="-122"/>
              </a:rPr>
              <a:t>          ——</a:t>
            </a:r>
            <a:r>
              <a:rPr lang="zh-CN" altLang="en-US" sz="2400" b="1" dirty="0">
                <a:latin typeface="华文楷体" panose="02010600040101010101" pitchFamily="2" charset="-122"/>
                <a:ea typeface="华文楷体" panose="02010600040101010101" pitchFamily="2" charset="-122"/>
              </a:rPr>
              <a:t>计算机的当代发展和重要应用</a:t>
            </a:r>
          </a:p>
        </p:txBody>
      </p:sp>
      <p:sp>
        <p:nvSpPr>
          <p:cNvPr id="5" name="灯片编号占位符 4">
            <a:extLst>
              <a:ext uri="{FF2B5EF4-FFF2-40B4-BE49-F238E27FC236}">
                <a16:creationId xmlns:a16="http://schemas.microsoft.com/office/drawing/2014/main" id="{EA0725C6-0130-4639-BC21-9B480B07E7AA}"/>
              </a:ext>
            </a:extLst>
          </p:cNvPr>
          <p:cNvSpPr>
            <a:spLocks noGrp="1"/>
          </p:cNvSpPr>
          <p:nvPr>
            <p:ph type="sldNum" sz="quarter" idx="12"/>
          </p:nvPr>
        </p:nvSpPr>
        <p:spPr/>
        <p:txBody>
          <a:bodyPr/>
          <a:lstStyle/>
          <a:p>
            <a:fld id="{82F18816-07C8-4C15-B458-0836E58B4167}" type="slidenum">
              <a:rPr lang="zh-CN" altLang="en-US" smtClean="0"/>
              <a:t>13</a:t>
            </a:fld>
            <a:endParaRPr lang="zh-CN" altLang="en-US"/>
          </a:p>
        </p:txBody>
      </p:sp>
    </p:spTree>
    <p:extLst>
      <p:ext uri="{BB962C8B-B14F-4D97-AF65-F5344CB8AC3E}">
        <p14:creationId xmlns:p14="http://schemas.microsoft.com/office/powerpoint/2010/main" val="3561222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3234" y="1507894"/>
            <a:ext cx="4353632"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超级计算机是指能够执行一般个人电脑无法处理的大量资料与高速运算的电脑。</a:t>
            </a:r>
          </a:p>
        </p:txBody>
      </p:sp>
      <p:sp>
        <p:nvSpPr>
          <p:cNvPr id="9" name="文本框 8"/>
          <p:cNvSpPr txBox="1"/>
          <p:nvPr/>
        </p:nvSpPr>
        <p:spPr>
          <a:xfrm>
            <a:off x="779489" y="1268669"/>
            <a:ext cx="5132712" cy="369332"/>
          </a:xfrm>
          <a:prstGeom prst="rect">
            <a:avLst/>
          </a:prstGeom>
          <a:noFill/>
        </p:spPr>
        <p:txBody>
          <a:bodyPr wrap="square" rtlCol="0">
            <a:spAutoFit/>
          </a:bodyPr>
          <a:lstStyle/>
          <a:p>
            <a:r>
              <a:rPr lang="zh-CN" altLang="en-US" dirty="0"/>
              <a:t>         </a:t>
            </a:r>
          </a:p>
        </p:txBody>
      </p:sp>
      <p:sp>
        <p:nvSpPr>
          <p:cNvPr id="11" name="文本框 10"/>
          <p:cNvSpPr txBox="1"/>
          <p:nvPr/>
        </p:nvSpPr>
        <p:spPr>
          <a:xfrm>
            <a:off x="908123" y="6172198"/>
            <a:ext cx="4871219" cy="369332"/>
          </a:xfrm>
          <a:prstGeom prst="rect">
            <a:avLst/>
          </a:prstGeom>
          <a:noFill/>
        </p:spPr>
        <p:txBody>
          <a:bodyPr wrap="square" rtlCol="0">
            <a:spAutoFit/>
          </a:bodyPr>
          <a:lstStyle/>
          <a:p>
            <a:r>
              <a:rPr lang="zh-CN" altLang="en-US" dirty="0"/>
              <a:t>         </a:t>
            </a:r>
            <a:r>
              <a:rPr lang="zh-CN" altLang="en-US" sz="1600" dirty="0">
                <a:latin typeface="华文楷体" panose="02010600040101010101" pitchFamily="2" charset="-122"/>
                <a:ea typeface="华文楷体" panose="02010600040101010101" pitchFamily="2" charset="-122"/>
              </a:rPr>
              <a:t>我国也在多地开设了超级计算中心。</a:t>
            </a:r>
          </a:p>
        </p:txBody>
      </p:sp>
      <p:sp>
        <p:nvSpPr>
          <p:cNvPr id="20" name="矩形 19">
            <a:extLst>
              <a:ext uri="{FF2B5EF4-FFF2-40B4-BE49-F238E27FC236}">
                <a16:creationId xmlns:a16="http://schemas.microsoft.com/office/drawing/2014/main" id="{6E7A4B09-C791-4AD8-BCC8-2C51EDE49056}"/>
              </a:ext>
            </a:extLst>
          </p:cNvPr>
          <p:cNvSpPr/>
          <p:nvPr/>
        </p:nvSpPr>
        <p:spPr>
          <a:xfrm>
            <a:off x="213285" y="6514025"/>
            <a:ext cx="6350000" cy="32862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12247EDC-789A-4F45-94AC-C51A916B0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43" y="6683732"/>
            <a:ext cx="6129711" cy="3034205"/>
          </a:xfrm>
          <a:prstGeom prst="rect">
            <a:avLst/>
          </a:prstGeom>
        </p:spPr>
      </p:pic>
      <p:sp>
        <p:nvSpPr>
          <p:cNvPr id="24" name="文本框 23">
            <a:extLst>
              <a:ext uri="{FF2B5EF4-FFF2-40B4-BE49-F238E27FC236}">
                <a16:creationId xmlns:a16="http://schemas.microsoft.com/office/drawing/2014/main" id="{FF4AAE9A-924B-441B-B86C-F86CA1C879E7}"/>
              </a:ext>
            </a:extLst>
          </p:cNvPr>
          <p:cNvSpPr txBox="1"/>
          <p:nvPr/>
        </p:nvSpPr>
        <p:spPr>
          <a:xfrm>
            <a:off x="9204961" y="8200835"/>
            <a:ext cx="2712720" cy="64633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右图为我国“天河”超算的纪念邮戳。</a:t>
            </a:r>
          </a:p>
        </p:txBody>
      </p:sp>
      <p:sp>
        <p:nvSpPr>
          <p:cNvPr id="14" name="矩形 13">
            <a:extLst>
              <a:ext uri="{FF2B5EF4-FFF2-40B4-BE49-F238E27FC236}">
                <a16:creationId xmlns:a16="http://schemas.microsoft.com/office/drawing/2014/main" id="{3DA82DE8-875E-424B-A9DE-3E1470024FC4}"/>
              </a:ext>
            </a:extLst>
          </p:cNvPr>
          <p:cNvSpPr/>
          <p:nvPr/>
        </p:nvSpPr>
        <p:spPr>
          <a:xfrm>
            <a:off x="375920" y="2743200"/>
            <a:ext cx="5618480" cy="33097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6D1248D-8252-48F6-B760-B46C7493881A}"/>
              </a:ext>
            </a:extLst>
          </p:cNvPr>
          <p:cNvPicPr>
            <a:picLocks noChangeAspect="1"/>
          </p:cNvPicPr>
          <p:nvPr/>
        </p:nvPicPr>
        <p:blipFill>
          <a:blip r:embed="rId4"/>
          <a:stretch>
            <a:fillRect/>
          </a:stretch>
        </p:blipFill>
        <p:spPr>
          <a:xfrm>
            <a:off x="495747" y="2843703"/>
            <a:ext cx="5416454" cy="3108789"/>
          </a:xfrm>
          <a:prstGeom prst="rect">
            <a:avLst/>
          </a:prstGeom>
        </p:spPr>
      </p:pic>
      <p:sp>
        <p:nvSpPr>
          <p:cNvPr id="4" name="文本框 3">
            <a:extLst>
              <a:ext uri="{FF2B5EF4-FFF2-40B4-BE49-F238E27FC236}">
                <a16:creationId xmlns:a16="http://schemas.microsoft.com/office/drawing/2014/main" id="{D0E4BB69-3CFE-42EB-9891-041B2E685981}"/>
              </a:ext>
            </a:extLst>
          </p:cNvPr>
          <p:cNvSpPr txBox="1"/>
          <p:nvPr/>
        </p:nvSpPr>
        <p:spPr>
          <a:xfrm>
            <a:off x="588690" y="2304142"/>
            <a:ext cx="4696751"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我国目前研制了“天河”等型号超算。</a:t>
            </a:r>
          </a:p>
        </p:txBody>
      </p:sp>
      <p:sp>
        <p:nvSpPr>
          <p:cNvPr id="15" name="矩形 14">
            <a:extLst>
              <a:ext uri="{FF2B5EF4-FFF2-40B4-BE49-F238E27FC236}">
                <a16:creationId xmlns:a16="http://schemas.microsoft.com/office/drawing/2014/main" id="{553FC4D6-F0C4-4A9D-97C3-73FC8CD9EF78}"/>
              </a:ext>
            </a:extLst>
          </p:cNvPr>
          <p:cNvSpPr/>
          <p:nvPr/>
        </p:nvSpPr>
        <p:spPr>
          <a:xfrm>
            <a:off x="4857474" y="1466215"/>
            <a:ext cx="1136926" cy="11469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5DF13D85-196F-4072-961E-94E97A3A8F4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252" t="14897" r="10489" b="21692"/>
          <a:stretch/>
        </p:blipFill>
        <p:spPr>
          <a:xfrm>
            <a:off x="4901281" y="1537387"/>
            <a:ext cx="1049311" cy="1035473"/>
          </a:xfrm>
          <a:prstGeom prst="rect">
            <a:avLst/>
          </a:prstGeom>
        </p:spPr>
      </p:pic>
      <p:sp>
        <p:nvSpPr>
          <p:cNvPr id="17" name="文本框 16">
            <a:extLst>
              <a:ext uri="{FF2B5EF4-FFF2-40B4-BE49-F238E27FC236}">
                <a16:creationId xmlns:a16="http://schemas.microsoft.com/office/drawing/2014/main" id="{9DCB2BFE-0D22-45ED-B708-A7D856B2F80E}"/>
              </a:ext>
            </a:extLst>
          </p:cNvPr>
          <p:cNvSpPr txBox="1"/>
          <p:nvPr/>
        </p:nvSpPr>
        <p:spPr>
          <a:xfrm>
            <a:off x="189280" y="829304"/>
            <a:ext cx="2430780" cy="400110"/>
          </a:xfrm>
          <a:prstGeom prst="rect">
            <a:avLst/>
          </a:prstGeom>
          <a:noFill/>
        </p:spPr>
        <p:txBody>
          <a:bodyPr wrap="square" rtlCol="0">
            <a:spAutoFit/>
          </a:bodyPr>
          <a:lstStyle/>
          <a:p>
            <a:r>
              <a:rPr lang="en-US" altLang="zh-CN" sz="2000" dirty="0">
                <a:latin typeface="华文楷体" panose="02010600040101010101" pitchFamily="2" charset="-122"/>
                <a:ea typeface="华文楷体" panose="02010600040101010101" pitchFamily="2" charset="-122"/>
              </a:rPr>
              <a:t>3.2</a:t>
            </a:r>
            <a:r>
              <a:rPr lang="zh-CN" altLang="en-US" sz="2000" dirty="0">
                <a:latin typeface="华文楷体" panose="02010600040101010101" pitchFamily="2" charset="-122"/>
                <a:ea typeface="华文楷体" panose="02010600040101010101" pitchFamily="2" charset="-122"/>
              </a:rPr>
              <a:t>超级计算机</a:t>
            </a:r>
          </a:p>
        </p:txBody>
      </p:sp>
      <p:sp>
        <p:nvSpPr>
          <p:cNvPr id="6" name="灯片编号占位符 5">
            <a:extLst>
              <a:ext uri="{FF2B5EF4-FFF2-40B4-BE49-F238E27FC236}">
                <a16:creationId xmlns:a16="http://schemas.microsoft.com/office/drawing/2014/main" id="{09A3471C-1248-42F6-9B09-7F4A85CFCCBB}"/>
              </a:ext>
            </a:extLst>
          </p:cNvPr>
          <p:cNvSpPr>
            <a:spLocks noGrp="1"/>
          </p:cNvSpPr>
          <p:nvPr>
            <p:ph type="sldNum" sz="quarter" idx="12"/>
          </p:nvPr>
        </p:nvSpPr>
        <p:spPr/>
        <p:txBody>
          <a:bodyPr/>
          <a:lstStyle/>
          <a:p>
            <a:fld id="{82F18816-07C8-4C15-B458-0836E58B4167}" type="slidenum">
              <a:rPr lang="zh-CN" altLang="en-US" smtClean="0"/>
              <a:t>14</a:t>
            </a:fld>
            <a:endParaRPr lang="zh-CN" altLang="en-US"/>
          </a:p>
        </p:txBody>
      </p:sp>
    </p:spTree>
    <p:extLst>
      <p:ext uri="{BB962C8B-B14F-4D97-AF65-F5344CB8AC3E}">
        <p14:creationId xmlns:p14="http://schemas.microsoft.com/office/powerpoint/2010/main" val="2626826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78723" y="6652938"/>
            <a:ext cx="5466806" cy="307211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103002" y="4502670"/>
            <a:ext cx="3295258" cy="15999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18736" y="1420525"/>
            <a:ext cx="5573458" cy="615553"/>
          </a:xfrm>
          <a:prstGeom prst="rect">
            <a:avLst/>
          </a:prstGeom>
          <a:noFill/>
        </p:spPr>
        <p:txBody>
          <a:bodyPr wrap="square" rtlCol="0">
            <a:spAutoFit/>
          </a:bodyPr>
          <a:lstStyle/>
          <a:p>
            <a:r>
              <a:rPr lang="zh-CN" altLang="en-US" dirty="0"/>
              <a:t>         </a:t>
            </a:r>
            <a:r>
              <a:rPr lang="zh-CN" altLang="en-US" sz="1600" dirty="0">
                <a:latin typeface="华文楷体" panose="02010600040101010101" pitchFamily="2" charset="-122"/>
                <a:ea typeface="华文楷体" panose="02010600040101010101" pitchFamily="2" charset="-122"/>
              </a:rPr>
              <a:t>计算机网络使通信越来越便捷，将世界变成一个小小的“地球村”。</a:t>
            </a:r>
            <a:endParaRPr lang="zh-CN" altLang="en-US" dirty="0">
              <a:latin typeface="华文楷体" panose="02010600040101010101" pitchFamily="2" charset="-122"/>
              <a:ea typeface="华文楷体" panose="02010600040101010101" pitchFamily="2" charset="-122"/>
            </a:endParaRPr>
          </a:p>
        </p:txBody>
      </p:sp>
      <p:sp>
        <p:nvSpPr>
          <p:cNvPr id="9" name="文本框 8"/>
          <p:cNvSpPr txBox="1"/>
          <p:nvPr/>
        </p:nvSpPr>
        <p:spPr>
          <a:xfrm>
            <a:off x="513913" y="6258690"/>
            <a:ext cx="5772016"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人们足不出户也可以与这个世界畅通无阻。</a:t>
            </a:r>
            <a:endParaRPr lang="zh-CN" altLang="en-US" dirty="0">
              <a:latin typeface="华文楷体" panose="02010600040101010101" pitchFamily="2" charset="-122"/>
              <a:ea typeface="华文楷体" panose="02010600040101010101" pitchFamily="2" charset="-122"/>
            </a:endParaRPr>
          </a:p>
        </p:txBody>
      </p:sp>
      <p:pic>
        <p:nvPicPr>
          <p:cNvPr id="2" name="图片 1">
            <a:extLst>
              <a:ext uri="{FF2B5EF4-FFF2-40B4-BE49-F238E27FC236}">
                <a16:creationId xmlns:a16="http://schemas.microsoft.com/office/drawing/2014/main" id="{116B8697-1A2E-43BB-92F3-DA6B83BFE515}"/>
              </a:ext>
            </a:extLst>
          </p:cNvPr>
          <p:cNvPicPr>
            <a:picLocks noChangeAspect="1"/>
          </p:cNvPicPr>
          <p:nvPr/>
        </p:nvPicPr>
        <p:blipFill>
          <a:blip r:embed="rId3"/>
          <a:stretch>
            <a:fillRect/>
          </a:stretch>
        </p:blipFill>
        <p:spPr>
          <a:xfrm>
            <a:off x="782445" y="6712080"/>
            <a:ext cx="5296639" cy="2943636"/>
          </a:xfrm>
          <a:prstGeom prst="rect">
            <a:avLst/>
          </a:prstGeom>
        </p:spPr>
      </p:pic>
      <p:pic>
        <p:nvPicPr>
          <p:cNvPr id="5" name="图片 4">
            <a:extLst>
              <a:ext uri="{FF2B5EF4-FFF2-40B4-BE49-F238E27FC236}">
                <a16:creationId xmlns:a16="http://schemas.microsoft.com/office/drawing/2014/main" id="{675DAD08-6A4C-48CC-A650-E17EC6048454}"/>
              </a:ext>
            </a:extLst>
          </p:cNvPr>
          <p:cNvPicPr>
            <a:picLocks noChangeAspect="1"/>
          </p:cNvPicPr>
          <p:nvPr/>
        </p:nvPicPr>
        <p:blipFill>
          <a:blip r:embed="rId4"/>
          <a:stretch>
            <a:fillRect/>
          </a:stretch>
        </p:blipFill>
        <p:spPr>
          <a:xfrm>
            <a:off x="3193076" y="4545287"/>
            <a:ext cx="3115110" cy="1514686"/>
          </a:xfrm>
          <a:prstGeom prst="rect">
            <a:avLst/>
          </a:prstGeom>
        </p:spPr>
      </p:pic>
      <p:pic>
        <p:nvPicPr>
          <p:cNvPr id="11" name="图片 10">
            <a:extLst>
              <a:ext uri="{FF2B5EF4-FFF2-40B4-BE49-F238E27FC236}">
                <a16:creationId xmlns:a16="http://schemas.microsoft.com/office/drawing/2014/main" id="{12466E00-3222-4121-9197-EE4A3D9AA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48" y="4835999"/>
            <a:ext cx="2094198" cy="1260280"/>
          </a:xfrm>
          <a:prstGeom prst="rect">
            <a:avLst/>
          </a:prstGeom>
        </p:spPr>
      </p:pic>
      <p:pic>
        <p:nvPicPr>
          <p:cNvPr id="15" name="图片 14">
            <a:extLst>
              <a:ext uri="{FF2B5EF4-FFF2-40B4-BE49-F238E27FC236}">
                <a16:creationId xmlns:a16="http://schemas.microsoft.com/office/drawing/2014/main" id="{AA3231C7-CC70-4669-90B3-BF1B215E8CB9}"/>
              </a:ext>
            </a:extLst>
          </p:cNvPr>
          <p:cNvPicPr>
            <a:picLocks noChangeAspect="1"/>
          </p:cNvPicPr>
          <p:nvPr/>
        </p:nvPicPr>
        <p:blipFill>
          <a:blip r:embed="rId6"/>
          <a:stretch>
            <a:fillRect/>
          </a:stretch>
        </p:blipFill>
        <p:spPr>
          <a:xfrm>
            <a:off x="5268588" y="2592288"/>
            <a:ext cx="1017341" cy="1599920"/>
          </a:xfrm>
          <a:prstGeom prst="rect">
            <a:avLst/>
          </a:prstGeom>
        </p:spPr>
      </p:pic>
      <p:sp>
        <p:nvSpPr>
          <p:cNvPr id="16" name="矩形 15">
            <a:extLst>
              <a:ext uri="{FF2B5EF4-FFF2-40B4-BE49-F238E27FC236}">
                <a16:creationId xmlns:a16="http://schemas.microsoft.com/office/drawing/2014/main" id="{0FB8F2FE-64DE-4FAC-8216-6CC684311168}"/>
              </a:ext>
            </a:extLst>
          </p:cNvPr>
          <p:cNvSpPr/>
          <p:nvPr/>
        </p:nvSpPr>
        <p:spPr>
          <a:xfrm>
            <a:off x="572071" y="2161354"/>
            <a:ext cx="1321526" cy="22159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404A24A2-F82D-4B0F-9AE0-3C76E6F487C5}"/>
              </a:ext>
            </a:extLst>
          </p:cNvPr>
          <p:cNvPicPr>
            <a:picLocks noChangeAspect="1"/>
          </p:cNvPicPr>
          <p:nvPr/>
        </p:nvPicPr>
        <p:blipFill>
          <a:blip r:embed="rId7"/>
          <a:stretch>
            <a:fillRect/>
          </a:stretch>
        </p:blipFill>
        <p:spPr>
          <a:xfrm>
            <a:off x="633348" y="2226102"/>
            <a:ext cx="1188267" cy="2065586"/>
          </a:xfrm>
          <a:prstGeom prst="rect">
            <a:avLst/>
          </a:prstGeom>
        </p:spPr>
      </p:pic>
      <p:pic>
        <p:nvPicPr>
          <p:cNvPr id="8" name="图片 7">
            <a:extLst>
              <a:ext uri="{FF2B5EF4-FFF2-40B4-BE49-F238E27FC236}">
                <a16:creationId xmlns:a16="http://schemas.microsoft.com/office/drawing/2014/main" id="{14FCCD2E-1DE9-447A-9F1F-2ED655E789DC}"/>
              </a:ext>
            </a:extLst>
          </p:cNvPr>
          <p:cNvPicPr>
            <a:picLocks noChangeAspect="1"/>
          </p:cNvPicPr>
          <p:nvPr/>
        </p:nvPicPr>
        <p:blipFill>
          <a:blip r:embed="rId8"/>
          <a:stretch>
            <a:fillRect/>
          </a:stretch>
        </p:blipFill>
        <p:spPr>
          <a:xfrm>
            <a:off x="2533635" y="3092609"/>
            <a:ext cx="1790729" cy="1132203"/>
          </a:xfrm>
          <a:prstGeom prst="rect">
            <a:avLst/>
          </a:prstGeom>
        </p:spPr>
      </p:pic>
      <p:sp>
        <p:nvSpPr>
          <p:cNvPr id="10" name="文本框 9">
            <a:extLst>
              <a:ext uri="{FF2B5EF4-FFF2-40B4-BE49-F238E27FC236}">
                <a16:creationId xmlns:a16="http://schemas.microsoft.com/office/drawing/2014/main" id="{FD864EFC-AAE4-4598-8947-0CC09073BE9E}"/>
              </a:ext>
            </a:extLst>
          </p:cNvPr>
          <p:cNvSpPr txBox="1"/>
          <p:nvPr/>
        </p:nvSpPr>
        <p:spPr>
          <a:xfrm>
            <a:off x="2036772" y="2435769"/>
            <a:ext cx="3088640"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网络、电话、电子邮件</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人们获取信息的渠道越来越多。</a:t>
            </a:r>
          </a:p>
        </p:txBody>
      </p:sp>
      <p:sp>
        <p:nvSpPr>
          <p:cNvPr id="19" name="文本框 18">
            <a:extLst>
              <a:ext uri="{FF2B5EF4-FFF2-40B4-BE49-F238E27FC236}">
                <a16:creationId xmlns:a16="http://schemas.microsoft.com/office/drawing/2014/main" id="{B585044A-EC8D-4E12-8EC1-8B22778CB567}"/>
              </a:ext>
            </a:extLst>
          </p:cNvPr>
          <p:cNvSpPr txBox="1"/>
          <p:nvPr/>
        </p:nvSpPr>
        <p:spPr>
          <a:xfrm>
            <a:off x="189280" y="829304"/>
            <a:ext cx="2430780" cy="400110"/>
          </a:xfrm>
          <a:prstGeom prst="rect">
            <a:avLst/>
          </a:prstGeom>
          <a:noFill/>
        </p:spPr>
        <p:txBody>
          <a:bodyPr wrap="square" rtlCol="0">
            <a:spAutoFit/>
          </a:bodyPr>
          <a:lstStyle/>
          <a:p>
            <a:r>
              <a:rPr lang="en-US" altLang="zh-CN" sz="2000" dirty="0">
                <a:latin typeface="华文楷体" panose="02010600040101010101" pitchFamily="2" charset="-122"/>
                <a:ea typeface="华文楷体" panose="02010600040101010101" pitchFamily="2" charset="-122"/>
              </a:rPr>
              <a:t>3.3</a:t>
            </a:r>
            <a:r>
              <a:rPr lang="zh-CN" altLang="en-US" sz="2000" dirty="0">
                <a:latin typeface="华文楷体" panose="02010600040101010101" pitchFamily="2" charset="-122"/>
                <a:ea typeface="华文楷体" panose="02010600040101010101" pitchFamily="2" charset="-122"/>
              </a:rPr>
              <a:t>计算机网络</a:t>
            </a:r>
          </a:p>
        </p:txBody>
      </p:sp>
      <p:sp>
        <p:nvSpPr>
          <p:cNvPr id="6" name="灯片编号占位符 5">
            <a:extLst>
              <a:ext uri="{FF2B5EF4-FFF2-40B4-BE49-F238E27FC236}">
                <a16:creationId xmlns:a16="http://schemas.microsoft.com/office/drawing/2014/main" id="{9451C395-4865-4FE4-84FC-C7A59A8134FD}"/>
              </a:ext>
            </a:extLst>
          </p:cNvPr>
          <p:cNvSpPr>
            <a:spLocks noGrp="1"/>
          </p:cNvSpPr>
          <p:nvPr>
            <p:ph type="sldNum" sz="quarter" idx="12"/>
          </p:nvPr>
        </p:nvSpPr>
        <p:spPr/>
        <p:txBody>
          <a:bodyPr/>
          <a:lstStyle/>
          <a:p>
            <a:fld id="{82F18816-07C8-4C15-B458-0836E58B4167}" type="slidenum">
              <a:rPr lang="zh-CN" altLang="en-US" smtClean="0"/>
              <a:t>15</a:t>
            </a:fld>
            <a:endParaRPr lang="zh-CN" altLang="en-US"/>
          </a:p>
        </p:txBody>
      </p:sp>
    </p:spTree>
    <p:extLst>
      <p:ext uri="{BB962C8B-B14F-4D97-AF65-F5344CB8AC3E}">
        <p14:creationId xmlns:p14="http://schemas.microsoft.com/office/powerpoint/2010/main" val="2112028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9378" y="5931913"/>
            <a:ext cx="5534854" cy="37157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459413" y="1351447"/>
            <a:ext cx="3849947" cy="830997"/>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人工智能是计算机科学的一个分支，它试图研究、开发、用于扩展、模拟人智能的系统。</a:t>
            </a:r>
          </a:p>
        </p:txBody>
      </p:sp>
      <p:pic>
        <p:nvPicPr>
          <p:cNvPr id="11" name="图片 10">
            <a:extLst>
              <a:ext uri="{FF2B5EF4-FFF2-40B4-BE49-F238E27FC236}">
                <a16:creationId xmlns:a16="http://schemas.microsoft.com/office/drawing/2014/main" id="{6BBD7780-8521-4E47-BA84-CA50DC7E3CEF}"/>
              </a:ext>
            </a:extLst>
          </p:cNvPr>
          <p:cNvPicPr>
            <a:picLocks noChangeAspect="1"/>
          </p:cNvPicPr>
          <p:nvPr/>
        </p:nvPicPr>
        <p:blipFill>
          <a:blip r:embed="rId3"/>
          <a:stretch>
            <a:fillRect/>
          </a:stretch>
        </p:blipFill>
        <p:spPr>
          <a:xfrm>
            <a:off x="2452529" y="2704816"/>
            <a:ext cx="3863713" cy="3118084"/>
          </a:xfrm>
          <a:prstGeom prst="rect">
            <a:avLst/>
          </a:prstGeom>
        </p:spPr>
      </p:pic>
      <p:sp>
        <p:nvSpPr>
          <p:cNvPr id="12" name="文本框 11">
            <a:extLst>
              <a:ext uri="{FF2B5EF4-FFF2-40B4-BE49-F238E27FC236}">
                <a16:creationId xmlns:a16="http://schemas.microsoft.com/office/drawing/2014/main" id="{3B41A92D-6830-4DCE-8460-1C0C2AB49305}"/>
              </a:ext>
            </a:extLst>
          </p:cNvPr>
          <p:cNvSpPr txBox="1"/>
          <p:nvPr/>
        </p:nvSpPr>
        <p:spPr>
          <a:xfrm>
            <a:off x="700224" y="3810794"/>
            <a:ext cx="1356321" cy="1569660"/>
          </a:xfrm>
          <a:prstGeom prst="rect">
            <a:avLst/>
          </a:prstGeom>
          <a:noFill/>
        </p:spPr>
        <p:txBody>
          <a:bodyPr wrap="square" rtlCol="0">
            <a:spAutoFit/>
          </a:bodyPr>
          <a:lstStyle/>
          <a:p>
            <a:r>
              <a:rPr lang="en-US" altLang="zh-CN" sz="1600" dirty="0">
                <a:latin typeface="华文楷体" panose="02010600040101010101" pitchFamily="2" charset="-122"/>
                <a:ea typeface="华文楷体" panose="02010600040101010101" pitchFamily="2" charset="-122"/>
              </a:rPr>
              <a:t>1999</a:t>
            </a:r>
            <a:r>
              <a:rPr lang="zh-CN" altLang="en-US" sz="1600" dirty="0">
                <a:latin typeface="华文楷体" panose="02010600040101010101" pitchFamily="2" charset="-122"/>
                <a:ea typeface="华文楷体" panose="02010600040101010101" pitchFamily="2" charset="-122"/>
              </a:rPr>
              <a:t>年，国际象棋机器人“深蓝”击败了当时的世界冠军，引发轰动。</a:t>
            </a:r>
          </a:p>
        </p:txBody>
      </p:sp>
      <p:pic>
        <p:nvPicPr>
          <p:cNvPr id="14" name="图片 13">
            <a:extLst>
              <a:ext uri="{FF2B5EF4-FFF2-40B4-BE49-F238E27FC236}">
                <a16:creationId xmlns:a16="http://schemas.microsoft.com/office/drawing/2014/main" id="{17D571D5-439F-466F-8FD1-4BFBF58A2CBF}"/>
              </a:ext>
            </a:extLst>
          </p:cNvPr>
          <p:cNvPicPr>
            <a:picLocks noChangeAspect="1"/>
          </p:cNvPicPr>
          <p:nvPr/>
        </p:nvPicPr>
        <p:blipFill>
          <a:blip r:embed="rId4"/>
          <a:stretch>
            <a:fillRect/>
          </a:stretch>
        </p:blipFill>
        <p:spPr>
          <a:xfrm>
            <a:off x="876850" y="5931913"/>
            <a:ext cx="5319910" cy="3685221"/>
          </a:xfrm>
          <a:prstGeom prst="rect">
            <a:avLst/>
          </a:prstGeom>
        </p:spPr>
      </p:pic>
      <p:sp>
        <p:nvSpPr>
          <p:cNvPr id="17" name="矩形 16">
            <a:extLst>
              <a:ext uri="{FF2B5EF4-FFF2-40B4-BE49-F238E27FC236}">
                <a16:creationId xmlns:a16="http://schemas.microsoft.com/office/drawing/2014/main" id="{CCBB860A-FCC8-4E88-AE55-BF212C926FB5}"/>
              </a:ext>
            </a:extLst>
          </p:cNvPr>
          <p:cNvSpPr/>
          <p:nvPr/>
        </p:nvSpPr>
        <p:spPr>
          <a:xfrm>
            <a:off x="754100" y="1574473"/>
            <a:ext cx="1376728" cy="18912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561BDC0D-B103-4362-B976-C565A964154E}"/>
              </a:ext>
            </a:extLst>
          </p:cNvPr>
          <p:cNvPicPr>
            <a:picLocks noChangeAspect="1"/>
          </p:cNvPicPr>
          <p:nvPr/>
        </p:nvPicPr>
        <p:blipFill>
          <a:blip r:embed="rId5"/>
          <a:stretch>
            <a:fillRect/>
          </a:stretch>
        </p:blipFill>
        <p:spPr>
          <a:xfrm>
            <a:off x="828382" y="1623416"/>
            <a:ext cx="1228163" cy="1754519"/>
          </a:xfrm>
          <a:prstGeom prst="rect">
            <a:avLst/>
          </a:prstGeom>
        </p:spPr>
      </p:pic>
      <p:sp>
        <p:nvSpPr>
          <p:cNvPr id="15" name="文本框 14">
            <a:extLst>
              <a:ext uri="{FF2B5EF4-FFF2-40B4-BE49-F238E27FC236}">
                <a16:creationId xmlns:a16="http://schemas.microsoft.com/office/drawing/2014/main" id="{1C188DB1-D60A-42C5-8050-A9962E8AF644}"/>
              </a:ext>
            </a:extLst>
          </p:cNvPr>
          <p:cNvSpPr txBox="1"/>
          <p:nvPr/>
        </p:nvSpPr>
        <p:spPr>
          <a:xfrm>
            <a:off x="189280" y="829304"/>
            <a:ext cx="2430780" cy="400110"/>
          </a:xfrm>
          <a:prstGeom prst="rect">
            <a:avLst/>
          </a:prstGeom>
          <a:noFill/>
        </p:spPr>
        <p:txBody>
          <a:bodyPr wrap="square" rtlCol="0">
            <a:spAutoFit/>
          </a:bodyPr>
          <a:lstStyle/>
          <a:p>
            <a:r>
              <a:rPr lang="en-US" altLang="zh-CN" sz="2000" dirty="0">
                <a:latin typeface="华文楷体" panose="02010600040101010101" pitchFamily="2" charset="-122"/>
                <a:ea typeface="华文楷体" panose="02010600040101010101" pitchFamily="2" charset="-122"/>
              </a:rPr>
              <a:t>3.4</a:t>
            </a:r>
            <a:r>
              <a:rPr lang="zh-CN" altLang="en-US" sz="2000" dirty="0">
                <a:latin typeface="华文楷体" panose="02010600040101010101" pitchFamily="2" charset="-122"/>
                <a:ea typeface="华文楷体" panose="02010600040101010101" pitchFamily="2" charset="-122"/>
              </a:rPr>
              <a:t>第四代计算机</a:t>
            </a:r>
          </a:p>
        </p:txBody>
      </p:sp>
      <p:sp>
        <p:nvSpPr>
          <p:cNvPr id="4" name="灯片编号占位符 3">
            <a:extLst>
              <a:ext uri="{FF2B5EF4-FFF2-40B4-BE49-F238E27FC236}">
                <a16:creationId xmlns:a16="http://schemas.microsoft.com/office/drawing/2014/main" id="{67C73127-5D1A-46C3-BF16-D3051B5A4EC6}"/>
              </a:ext>
            </a:extLst>
          </p:cNvPr>
          <p:cNvSpPr>
            <a:spLocks noGrp="1"/>
          </p:cNvSpPr>
          <p:nvPr>
            <p:ph type="sldNum" sz="quarter" idx="12"/>
          </p:nvPr>
        </p:nvSpPr>
        <p:spPr/>
        <p:txBody>
          <a:bodyPr/>
          <a:lstStyle/>
          <a:p>
            <a:fld id="{82F18816-07C8-4C15-B458-0836E58B4167}" type="slidenum">
              <a:rPr lang="zh-CN" altLang="en-US" smtClean="0"/>
              <a:t>16</a:t>
            </a:fld>
            <a:endParaRPr lang="zh-CN" altLang="en-US"/>
          </a:p>
        </p:txBody>
      </p:sp>
    </p:spTree>
    <p:extLst>
      <p:ext uri="{BB962C8B-B14F-4D97-AF65-F5344CB8AC3E}">
        <p14:creationId xmlns:p14="http://schemas.microsoft.com/office/powerpoint/2010/main" val="1667416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37825" y="6054823"/>
            <a:ext cx="6055376" cy="34021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86656" y="3657099"/>
            <a:ext cx="1241167" cy="15235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930689" y="4765634"/>
            <a:ext cx="5399210" cy="1914702"/>
          </a:xfrm>
        </p:spPr>
        <p:txBody>
          <a:bodyPr>
            <a:normAutofit/>
          </a:bodyPr>
          <a:lstStyle/>
          <a:p>
            <a:r>
              <a:rPr lang="zh-CN" altLang="en-US" sz="1800" dirty="0">
                <a:latin typeface="华文楷体" panose="02010600040101010101" pitchFamily="2" charset="-122"/>
                <a:ea typeface="华文楷体" panose="02010600040101010101" pitchFamily="2" charset="-122"/>
              </a:rPr>
              <a:t>他还从周易中获取灵感，创造了二进制算术。</a:t>
            </a:r>
          </a:p>
        </p:txBody>
      </p:sp>
      <p:sp>
        <p:nvSpPr>
          <p:cNvPr id="9" name="文本框 8"/>
          <p:cNvSpPr txBox="1"/>
          <p:nvPr/>
        </p:nvSpPr>
        <p:spPr>
          <a:xfrm>
            <a:off x="386656" y="1177130"/>
            <a:ext cx="6111132" cy="615553"/>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莱布尼茨是现代机器数学的先驱，他造出的计算器样机达到了可以进行四则运算的水平。</a:t>
            </a:r>
          </a:p>
        </p:txBody>
      </p:sp>
      <p:pic>
        <p:nvPicPr>
          <p:cNvPr id="12" name="内容占位符 11">
            <a:extLst>
              <a:ext uri="{FF2B5EF4-FFF2-40B4-BE49-F238E27FC236}">
                <a16:creationId xmlns:a16="http://schemas.microsoft.com/office/drawing/2014/main" id="{818868BF-F7E9-474F-872F-869F44D0AF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962" y="6019552"/>
            <a:ext cx="6118981" cy="3613644"/>
          </a:xfrm>
        </p:spPr>
      </p:pic>
      <p:pic>
        <p:nvPicPr>
          <p:cNvPr id="30" name="图片 29">
            <a:extLst>
              <a:ext uri="{FF2B5EF4-FFF2-40B4-BE49-F238E27FC236}">
                <a16:creationId xmlns:a16="http://schemas.microsoft.com/office/drawing/2014/main" id="{FF120A4E-3FB1-4E3C-9909-386C979E5A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889" y="3717425"/>
            <a:ext cx="1181934" cy="1402888"/>
          </a:xfrm>
          <a:prstGeom prst="rect">
            <a:avLst/>
          </a:prstGeom>
        </p:spPr>
      </p:pic>
      <p:pic>
        <p:nvPicPr>
          <p:cNvPr id="34" name="图片 33">
            <a:extLst>
              <a:ext uri="{FF2B5EF4-FFF2-40B4-BE49-F238E27FC236}">
                <a16:creationId xmlns:a16="http://schemas.microsoft.com/office/drawing/2014/main" id="{025B023F-AAE3-40D5-82EB-67C4244F16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656" y="1966945"/>
            <a:ext cx="1227884" cy="1362951"/>
          </a:xfrm>
          <a:prstGeom prst="rect">
            <a:avLst/>
          </a:prstGeom>
        </p:spPr>
      </p:pic>
      <p:sp>
        <p:nvSpPr>
          <p:cNvPr id="14" name="文本框 13">
            <a:extLst>
              <a:ext uri="{FF2B5EF4-FFF2-40B4-BE49-F238E27FC236}">
                <a16:creationId xmlns:a16="http://schemas.microsoft.com/office/drawing/2014/main" id="{77672A7C-3CF9-4185-B143-915AFC53979F}"/>
              </a:ext>
            </a:extLst>
          </p:cNvPr>
          <p:cNvSpPr txBox="1"/>
          <p:nvPr/>
        </p:nvSpPr>
        <p:spPr>
          <a:xfrm>
            <a:off x="-214792" y="828863"/>
            <a:ext cx="2430780" cy="400110"/>
          </a:xfrm>
          <a:prstGeom prst="rect">
            <a:avLst/>
          </a:prstGeom>
          <a:noFill/>
        </p:spPr>
        <p:txBody>
          <a:bodyPr wrap="square" rtlCol="0">
            <a:spAutoFit/>
          </a:bodyPr>
          <a:lstStyle/>
          <a:p>
            <a:pPr algn="ctr"/>
            <a:r>
              <a:rPr lang="en-US" altLang="zh-CN" sz="2000" dirty="0">
                <a:latin typeface="华文楷体" panose="02010600040101010101" pitchFamily="2" charset="-122"/>
                <a:ea typeface="华文楷体" panose="02010600040101010101" pitchFamily="2" charset="-122"/>
              </a:rPr>
              <a:t>1.1</a:t>
            </a:r>
            <a:r>
              <a:rPr lang="zh-CN" altLang="en-US" sz="2000" dirty="0">
                <a:latin typeface="华文楷体" panose="02010600040101010101" pitchFamily="2" charset="-122"/>
                <a:ea typeface="华文楷体" panose="02010600040101010101" pitchFamily="2" charset="-122"/>
              </a:rPr>
              <a:t>莱布尼茨</a:t>
            </a:r>
          </a:p>
        </p:txBody>
      </p:sp>
      <p:pic>
        <p:nvPicPr>
          <p:cNvPr id="5" name="图片 4">
            <a:extLst>
              <a:ext uri="{FF2B5EF4-FFF2-40B4-BE49-F238E27FC236}">
                <a16:creationId xmlns:a16="http://schemas.microsoft.com/office/drawing/2014/main" id="{71A59B91-21A8-4083-A2C7-C907E45D2D38}"/>
              </a:ext>
            </a:extLst>
          </p:cNvPr>
          <p:cNvPicPr>
            <a:picLocks noChangeAspect="1"/>
          </p:cNvPicPr>
          <p:nvPr/>
        </p:nvPicPr>
        <p:blipFill>
          <a:blip r:embed="rId6"/>
          <a:stretch>
            <a:fillRect/>
          </a:stretch>
        </p:blipFill>
        <p:spPr>
          <a:xfrm>
            <a:off x="2748280" y="3665647"/>
            <a:ext cx="3780743" cy="1529101"/>
          </a:xfrm>
          <a:prstGeom prst="rect">
            <a:avLst/>
          </a:prstGeom>
        </p:spPr>
      </p:pic>
      <p:pic>
        <p:nvPicPr>
          <p:cNvPr id="6" name="图片 5">
            <a:extLst>
              <a:ext uri="{FF2B5EF4-FFF2-40B4-BE49-F238E27FC236}">
                <a16:creationId xmlns:a16="http://schemas.microsoft.com/office/drawing/2014/main" id="{44E33A90-4E2C-476D-ACDE-518F90AEAF72}"/>
              </a:ext>
            </a:extLst>
          </p:cNvPr>
          <p:cNvPicPr>
            <a:picLocks noChangeAspect="1"/>
          </p:cNvPicPr>
          <p:nvPr/>
        </p:nvPicPr>
        <p:blipFill>
          <a:blip r:embed="rId7"/>
          <a:stretch>
            <a:fillRect/>
          </a:stretch>
        </p:blipFill>
        <p:spPr>
          <a:xfrm>
            <a:off x="3124254" y="1904467"/>
            <a:ext cx="3347089" cy="1487595"/>
          </a:xfrm>
          <a:prstGeom prst="rect">
            <a:avLst/>
          </a:prstGeom>
        </p:spPr>
      </p:pic>
      <p:sp>
        <p:nvSpPr>
          <p:cNvPr id="7" name="文本框 6">
            <a:extLst>
              <a:ext uri="{FF2B5EF4-FFF2-40B4-BE49-F238E27FC236}">
                <a16:creationId xmlns:a16="http://schemas.microsoft.com/office/drawing/2014/main" id="{6AAD6DB9-646D-4D7C-B920-B211D5857CB2}"/>
              </a:ext>
            </a:extLst>
          </p:cNvPr>
          <p:cNvSpPr txBox="1"/>
          <p:nvPr/>
        </p:nvSpPr>
        <p:spPr>
          <a:xfrm>
            <a:off x="1627823" y="2165314"/>
            <a:ext cx="1407833"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二进制字符串也是他的发明。</a:t>
            </a:r>
          </a:p>
        </p:txBody>
      </p:sp>
      <p:sp>
        <p:nvSpPr>
          <p:cNvPr id="4" name="文本框 3">
            <a:extLst>
              <a:ext uri="{FF2B5EF4-FFF2-40B4-BE49-F238E27FC236}">
                <a16:creationId xmlns:a16="http://schemas.microsoft.com/office/drawing/2014/main" id="{1C441F8D-0271-4DB5-8694-B9BE44284C7E}"/>
              </a:ext>
            </a:extLst>
          </p:cNvPr>
          <p:cNvSpPr txBox="1"/>
          <p:nvPr/>
        </p:nvSpPr>
        <p:spPr>
          <a:xfrm>
            <a:off x="1" y="132080"/>
            <a:ext cx="6858000" cy="830997"/>
          </a:xfrm>
          <a:prstGeom prst="rect">
            <a:avLst/>
          </a:prstGeom>
          <a:noFill/>
        </p:spPr>
        <p:txBody>
          <a:bodyPr wrap="square" rtlCol="0">
            <a:spAutoFit/>
          </a:bodyPr>
          <a:lstStyle/>
          <a:p>
            <a:pPr algn="ctr"/>
            <a:r>
              <a:rPr lang="zh-CN" altLang="en-US" sz="2400" b="1" dirty="0">
                <a:latin typeface="华文楷体" panose="02010600040101010101" pitchFamily="2" charset="-122"/>
                <a:ea typeface="华文楷体" panose="02010600040101010101" pitchFamily="2" charset="-122"/>
              </a:rPr>
              <a:t>一、群星闪耀</a:t>
            </a:r>
            <a:endParaRPr lang="en-US" altLang="zh-CN" sz="2400" b="1" dirty="0">
              <a:latin typeface="华文楷体" panose="02010600040101010101" pitchFamily="2" charset="-122"/>
              <a:ea typeface="华文楷体" panose="02010600040101010101" pitchFamily="2" charset="-122"/>
            </a:endParaRPr>
          </a:p>
          <a:p>
            <a:pPr algn="ctr"/>
            <a:r>
              <a:rPr lang="en-US" altLang="zh-CN" sz="2400" b="1" dirty="0">
                <a:latin typeface="华文楷体" panose="02010600040101010101" pitchFamily="2" charset="-122"/>
                <a:ea typeface="华文楷体" panose="02010600040101010101" pitchFamily="2" charset="-122"/>
              </a:rPr>
              <a:t>          ——</a:t>
            </a:r>
            <a:r>
              <a:rPr lang="zh-CN" altLang="en-US" sz="2400" b="1" dirty="0">
                <a:latin typeface="华文楷体" panose="02010600040101010101" pitchFamily="2" charset="-122"/>
                <a:ea typeface="华文楷体" panose="02010600040101010101" pitchFamily="2" charset="-122"/>
              </a:rPr>
              <a:t>计算机发展史上的伟大科学家们</a:t>
            </a:r>
          </a:p>
        </p:txBody>
      </p:sp>
      <p:sp>
        <p:nvSpPr>
          <p:cNvPr id="10" name="灯片编号占位符 9">
            <a:extLst>
              <a:ext uri="{FF2B5EF4-FFF2-40B4-BE49-F238E27FC236}">
                <a16:creationId xmlns:a16="http://schemas.microsoft.com/office/drawing/2014/main" id="{A096A484-08BE-476F-83A9-CD2F5F1D6F14}"/>
              </a:ext>
            </a:extLst>
          </p:cNvPr>
          <p:cNvSpPr>
            <a:spLocks noGrp="1"/>
          </p:cNvSpPr>
          <p:nvPr>
            <p:ph type="sldNum" sz="quarter" idx="12"/>
          </p:nvPr>
        </p:nvSpPr>
        <p:spPr/>
        <p:txBody>
          <a:bodyPr/>
          <a:lstStyle/>
          <a:p>
            <a:fld id="{82F18816-07C8-4C15-B458-0836E58B4167}" type="slidenum">
              <a:rPr lang="zh-CN" altLang="en-US" smtClean="0"/>
              <a:t>2</a:t>
            </a:fld>
            <a:endParaRPr lang="zh-CN" altLang="en-US"/>
          </a:p>
        </p:txBody>
      </p:sp>
    </p:spTree>
    <p:extLst>
      <p:ext uri="{BB962C8B-B14F-4D97-AF65-F5344CB8AC3E}">
        <p14:creationId xmlns:p14="http://schemas.microsoft.com/office/powerpoint/2010/main" val="745202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167" y="1126971"/>
            <a:ext cx="6202867" cy="772044"/>
          </a:xfrm>
        </p:spPr>
        <p:txBody>
          <a:bodyPr>
            <a:normAutofit/>
          </a:bodyPr>
          <a:lstStyle/>
          <a:p>
            <a:r>
              <a:rPr lang="zh-CN" altLang="en-US" sz="1600" dirty="0">
                <a:latin typeface="华文楷体" panose="02010600040101010101" pitchFamily="2" charset="-122"/>
                <a:ea typeface="华文楷体" panose="02010600040101010101" pitchFamily="2" charset="-122"/>
              </a:rPr>
              <a:t>在达芬奇的手稿中，发现了一台机器的图纸，可以实现基本的加法运算。</a:t>
            </a:r>
          </a:p>
        </p:txBody>
      </p:sp>
      <p:sp>
        <p:nvSpPr>
          <p:cNvPr id="7" name="矩形 6">
            <a:extLst>
              <a:ext uri="{FF2B5EF4-FFF2-40B4-BE49-F238E27FC236}">
                <a16:creationId xmlns:a16="http://schemas.microsoft.com/office/drawing/2014/main" id="{2E2E42B6-11C3-4A95-BFE6-65D2A1CE5EFD}"/>
              </a:ext>
            </a:extLst>
          </p:cNvPr>
          <p:cNvSpPr/>
          <p:nvPr/>
        </p:nvSpPr>
        <p:spPr>
          <a:xfrm>
            <a:off x="307167" y="6010149"/>
            <a:ext cx="6204022" cy="37220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06F1BB9-3BE1-4EB1-86FA-3163136B6985}"/>
              </a:ext>
            </a:extLst>
          </p:cNvPr>
          <p:cNvSpPr/>
          <p:nvPr/>
        </p:nvSpPr>
        <p:spPr>
          <a:xfrm>
            <a:off x="346811" y="1753802"/>
            <a:ext cx="1247964" cy="17636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03FBDB49-94CA-4B5F-AB53-B1CB1F88DC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610" y="1773907"/>
            <a:ext cx="1178355" cy="1717200"/>
          </a:xfrm>
          <a:prstGeom prst="rect">
            <a:avLst/>
          </a:prstGeom>
        </p:spPr>
      </p:pic>
      <p:sp>
        <p:nvSpPr>
          <p:cNvPr id="16" name="矩形 15">
            <a:extLst>
              <a:ext uri="{FF2B5EF4-FFF2-40B4-BE49-F238E27FC236}">
                <a16:creationId xmlns:a16="http://schemas.microsoft.com/office/drawing/2014/main" id="{AB90B8A3-E5C9-4878-944E-F3D481F1836F}"/>
              </a:ext>
            </a:extLst>
          </p:cNvPr>
          <p:cNvSpPr/>
          <p:nvPr/>
        </p:nvSpPr>
        <p:spPr>
          <a:xfrm>
            <a:off x="307167" y="3728228"/>
            <a:ext cx="1530670" cy="18498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0B7DF47-C2EA-4865-BA6E-061FC621ACB1}"/>
              </a:ext>
            </a:extLst>
          </p:cNvPr>
          <p:cNvSpPr/>
          <p:nvPr/>
        </p:nvSpPr>
        <p:spPr>
          <a:xfrm>
            <a:off x="4610485" y="3962890"/>
            <a:ext cx="1972795" cy="162625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FF5E1EC-1968-40AD-9C92-A1F6FF0099D7}"/>
              </a:ext>
            </a:extLst>
          </p:cNvPr>
          <p:cNvSpPr/>
          <p:nvPr/>
        </p:nvSpPr>
        <p:spPr>
          <a:xfrm>
            <a:off x="2136706" y="1773907"/>
            <a:ext cx="2199191" cy="169641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F0BD367-6316-4C70-AE26-027976371DCC}"/>
              </a:ext>
            </a:extLst>
          </p:cNvPr>
          <p:cNvSpPr/>
          <p:nvPr/>
        </p:nvSpPr>
        <p:spPr>
          <a:xfrm>
            <a:off x="2153276" y="3867601"/>
            <a:ext cx="2253803" cy="17215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9550A615-F38F-4898-AD58-EA00D967C157}"/>
              </a:ext>
            </a:extLst>
          </p:cNvPr>
          <p:cNvPicPr>
            <a:picLocks noChangeAspect="1"/>
          </p:cNvPicPr>
          <p:nvPr/>
        </p:nvPicPr>
        <p:blipFill rotWithShape="1">
          <a:blip r:embed="rId4">
            <a:extLst>
              <a:ext uri="{28A0092B-C50C-407E-A947-70E740481C1C}">
                <a14:useLocalDpi xmlns:a14="http://schemas.microsoft.com/office/drawing/2010/main" val="0"/>
              </a:ext>
            </a:extLst>
          </a:blip>
          <a:srcRect l="17379" t="8173" r="21597" b="15659"/>
          <a:stretch/>
        </p:blipFill>
        <p:spPr>
          <a:xfrm>
            <a:off x="357898" y="3784595"/>
            <a:ext cx="1431960" cy="1728830"/>
          </a:xfrm>
          <a:prstGeom prst="rect">
            <a:avLst/>
          </a:prstGeom>
        </p:spPr>
      </p:pic>
      <p:pic>
        <p:nvPicPr>
          <p:cNvPr id="22" name="图片 21">
            <a:extLst>
              <a:ext uri="{FF2B5EF4-FFF2-40B4-BE49-F238E27FC236}">
                <a16:creationId xmlns:a16="http://schemas.microsoft.com/office/drawing/2014/main" id="{4D6828DB-21BD-4422-B26F-A30977E7CD13}"/>
              </a:ext>
            </a:extLst>
          </p:cNvPr>
          <p:cNvPicPr>
            <a:picLocks noChangeAspect="1"/>
          </p:cNvPicPr>
          <p:nvPr/>
        </p:nvPicPr>
        <p:blipFill>
          <a:blip r:embed="rId5"/>
          <a:stretch>
            <a:fillRect/>
          </a:stretch>
        </p:blipFill>
        <p:spPr>
          <a:xfrm>
            <a:off x="2228051" y="1852383"/>
            <a:ext cx="2026078" cy="1582559"/>
          </a:xfrm>
          <a:prstGeom prst="rect">
            <a:avLst/>
          </a:prstGeom>
        </p:spPr>
      </p:pic>
      <p:pic>
        <p:nvPicPr>
          <p:cNvPr id="23" name="图片 22">
            <a:extLst>
              <a:ext uri="{FF2B5EF4-FFF2-40B4-BE49-F238E27FC236}">
                <a16:creationId xmlns:a16="http://schemas.microsoft.com/office/drawing/2014/main" id="{EB5A2E02-6C3F-48EB-BA83-59EE4EE01907}"/>
              </a:ext>
            </a:extLst>
          </p:cNvPr>
          <p:cNvPicPr>
            <a:picLocks noChangeAspect="1"/>
          </p:cNvPicPr>
          <p:nvPr/>
        </p:nvPicPr>
        <p:blipFill>
          <a:blip r:embed="rId6"/>
          <a:stretch>
            <a:fillRect/>
          </a:stretch>
        </p:blipFill>
        <p:spPr>
          <a:xfrm>
            <a:off x="2215789" y="3914238"/>
            <a:ext cx="2117423" cy="1648044"/>
          </a:xfrm>
          <a:prstGeom prst="rect">
            <a:avLst/>
          </a:prstGeom>
        </p:spPr>
      </p:pic>
      <p:pic>
        <p:nvPicPr>
          <p:cNvPr id="26" name="图片 25">
            <a:extLst>
              <a:ext uri="{FF2B5EF4-FFF2-40B4-BE49-F238E27FC236}">
                <a16:creationId xmlns:a16="http://schemas.microsoft.com/office/drawing/2014/main" id="{35B86FEF-8F70-4CF7-8CEE-CEE40BDB7F9C}"/>
              </a:ext>
            </a:extLst>
          </p:cNvPr>
          <p:cNvPicPr>
            <a:picLocks noChangeAspect="1"/>
          </p:cNvPicPr>
          <p:nvPr/>
        </p:nvPicPr>
        <p:blipFill>
          <a:blip r:embed="rId7"/>
          <a:stretch>
            <a:fillRect/>
          </a:stretch>
        </p:blipFill>
        <p:spPr>
          <a:xfrm>
            <a:off x="4682575" y="4051418"/>
            <a:ext cx="1828614" cy="1492858"/>
          </a:xfrm>
          <a:prstGeom prst="rect">
            <a:avLst/>
          </a:prstGeom>
        </p:spPr>
      </p:pic>
      <p:sp>
        <p:nvSpPr>
          <p:cNvPr id="28" name="矩形 27">
            <a:extLst>
              <a:ext uri="{FF2B5EF4-FFF2-40B4-BE49-F238E27FC236}">
                <a16:creationId xmlns:a16="http://schemas.microsoft.com/office/drawing/2014/main" id="{D74B9717-1C67-4B42-A67B-63BDDD43D0A5}"/>
              </a:ext>
            </a:extLst>
          </p:cNvPr>
          <p:cNvSpPr/>
          <p:nvPr/>
        </p:nvSpPr>
        <p:spPr>
          <a:xfrm>
            <a:off x="4741396" y="1682677"/>
            <a:ext cx="1841884" cy="1920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523D7A9B-3093-4B6D-8398-9ECD64FC4C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14772" y="1794690"/>
            <a:ext cx="1696417" cy="1696417"/>
          </a:xfrm>
          <a:prstGeom prst="rect">
            <a:avLst/>
          </a:prstGeom>
        </p:spPr>
      </p:pic>
      <p:pic>
        <p:nvPicPr>
          <p:cNvPr id="31" name="图片 30">
            <a:extLst>
              <a:ext uri="{FF2B5EF4-FFF2-40B4-BE49-F238E27FC236}">
                <a16:creationId xmlns:a16="http://schemas.microsoft.com/office/drawing/2014/main" id="{0988C32C-C8B6-46F5-9DD0-8A7A65DD7E33}"/>
              </a:ext>
            </a:extLst>
          </p:cNvPr>
          <p:cNvPicPr>
            <a:picLocks noChangeAspect="1"/>
          </p:cNvPicPr>
          <p:nvPr/>
        </p:nvPicPr>
        <p:blipFill>
          <a:blip r:embed="rId9"/>
          <a:stretch>
            <a:fillRect/>
          </a:stretch>
        </p:blipFill>
        <p:spPr>
          <a:xfrm>
            <a:off x="510567" y="6102223"/>
            <a:ext cx="5875946" cy="3606577"/>
          </a:xfrm>
          <a:prstGeom prst="rect">
            <a:avLst/>
          </a:prstGeom>
        </p:spPr>
      </p:pic>
      <p:sp>
        <p:nvSpPr>
          <p:cNvPr id="32" name="文本框 31">
            <a:extLst>
              <a:ext uri="{FF2B5EF4-FFF2-40B4-BE49-F238E27FC236}">
                <a16:creationId xmlns:a16="http://schemas.microsoft.com/office/drawing/2014/main" id="{F96F2F22-C2CB-4466-A77E-46C48539B35D}"/>
              </a:ext>
            </a:extLst>
          </p:cNvPr>
          <p:cNvSpPr txBox="1"/>
          <p:nvPr/>
        </p:nvSpPr>
        <p:spPr>
          <a:xfrm>
            <a:off x="462987" y="5671595"/>
            <a:ext cx="5926238"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他在科学、艺术、工程等多个领域均有极深造诣。</a:t>
            </a:r>
          </a:p>
        </p:txBody>
      </p:sp>
      <p:sp>
        <p:nvSpPr>
          <p:cNvPr id="20" name="文本框 19">
            <a:extLst>
              <a:ext uri="{FF2B5EF4-FFF2-40B4-BE49-F238E27FC236}">
                <a16:creationId xmlns:a16="http://schemas.microsoft.com/office/drawing/2014/main" id="{42656644-4487-4282-9A30-EF5E53611FF0}"/>
              </a:ext>
            </a:extLst>
          </p:cNvPr>
          <p:cNvSpPr txBox="1"/>
          <p:nvPr/>
        </p:nvSpPr>
        <p:spPr>
          <a:xfrm>
            <a:off x="-214792" y="828863"/>
            <a:ext cx="2430780" cy="400110"/>
          </a:xfrm>
          <a:prstGeom prst="rect">
            <a:avLst/>
          </a:prstGeom>
          <a:noFill/>
        </p:spPr>
        <p:txBody>
          <a:bodyPr wrap="square" rtlCol="0">
            <a:spAutoFit/>
          </a:bodyPr>
          <a:lstStyle/>
          <a:p>
            <a:pPr algn="ctr"/>
            <a:r>
              <a:rPr lang="en-US" altLang="zh-CN" sz="2000" dirty="0">
                <a:latin typeface="华文楷体" panose="02010600040101010101" pitchFamily="2" charset="-122"/>
                <a:ea typeface="华文楷体" panose="02010600040101010101" pitchFamily="2" charset="-122"/>
              </a:rPr>
              <a:t>1.2 </a:t>
            </a:r>
            <a:r>
              <a:rPr lang="zh-CN" altLang="en-US" sz="2000" dirty="0">
                <a:latin typeface="华文楷体" panose="02010600040101010101" pitchFamily="2" charset="-122"/>
                <a:ea typeface="华文楷体" panose="02010600040101010101" pitchFamily="2" charset="-122"/>
              </a:rPr>
              <a:t>达芬奇</a:t>
            </a:r>
          </a:p>
        </p:txBody>
      </p:sp>
      <p:sp>
        <p:nvSpPr>
          <p:cNvPr id="4" name="灯片编号占位符 3">
            <a:extLst>
              <a:ext uri="{FF2B5EF4-FFF2-40B4-BE49-F238E27FC236}">
                <a16:creationId xmlns:a16="http://schemas.microsoft.com/office/drawing/2014/main" id="{0056E805-A241-4ACE-918B-6A20AFC518FD}"/>
              </a:ext>
            </a:extLst>
          </p:cNvPr>
          <p:cNvSpPr>
            <a:spLocks noGrp="1"/>
          </p:cNvSpPr>
          <p:nvPr>
            <p:ph type="sldNum" sz="quarter" idx="12"/>
          </p:nvPr>
        </p:nvSpPr>
        <p:spPr>
          <a:xfrm>
            <a:off x="5314950" y="9445098"/>
            <a:ext cx="1543050" cy="527403"/>
          </a:xfrm>
        </p:spPr>
        <p:txBody>
          <a:bodyPr/>
          <a:lstStyle/>
          <a:p>
            <a:fld id="{82F18816-07C8-4C15-B458-0836E58B4167}" type="slidenum">
              <a:rPr lang="zh-CN" altLang="en-US" smtClean="0"/>
              <a:t>3</a:t>
            </a:fld>
            <a:endParaRPr lang="zh-CN" altLang="en-US" dirty="0"/>
          </a:p>
        </p:txBody>
      </p:sp>
    </p:spTree>
    <p:extLst>
      <p:ext uri="{BB962C8B-B14F-4D97-AF65-F5344CB8AC3E}">
        <p14:creationId xmlns:p14="http://schemas.microsoft.com/office/powerpoint/2010/main" val="3228480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4739" y="3823238"/>
            <a:ext cx="1168881" cy="15978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700645" y="47524"/>
            <a:ext cx="4906383" cy="1914702"/>
          </a:xfrm>
        </p:spPr>
        <p:txBody>
          <a:bodyPr>
            <a:normAutofit/>
          </a:bodyPr>
          <a:lstStyle/>
          <a:p>
            <a:r>
              <a:rPr lang="zh-CN" altLang="en-US" sz="1800" dirty="0"/>
              <a:t>         </a:t>
            </a:r>
            <a:endParaRPr lang="zh-CN" altLang="en-US" sz="1800" dirty="0">
              <a:latin typeface="+mn-ea"/>
              <a:ea typeface="+mn-ea"/>
            </a:endParaRPr>
          </a:p>
        </p:txBody>
      </p:sp>
      <p:sp>
        <p:nvSpPr>
          <p:cNvPr id="7" name="文本框 6"/>
          <p:cNvSpPr txBox="1"/>
          <p:nvPr/>
        </p:nvSpPr>
        <p:spPr>
          <a:xfrm>
            <a:off x="478467" y="5591400"/>
            <a:ext cx="5901065"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他发明的计算机引入的计算机基本原理至今仍得到广泛运用。</a:t>
            </a:r>
          </a:p>
        </p:txBody>
      </p:sp>
      <p:pic>
        <p:nvPicPr>
          <p:cNvPr id="18" name="图片 17">
            <a:extLst>
              <a:ext uri="{FF2B5EF4-FFF2-40B4-BE49-F238E27FC236}">
                <a16:creationId xmlns:a16="http://schemas.microsoft.com/office/drawing/2014/main" id="{7AE4F0D9-EA91-4F9A-B56D-CAE8BCDA2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46" y="3832885"/>
            <a:ext cx="1084652" cy="1569784"/>
          </a:xfrm>
          <a:prstGeom prst="rect">
            <a:avLst/>
          </a:prstGeom>
        </p:spPr>
      </p:pic>
      <p:sp>
        <p:nvSpPr>
          <p:cNvPr id="25" name="文本框 24">
            <a:extLst>
              <a:ext uri="{FF2B5EF4-FFF2-40B4-BE49-F238E27FC236}">
                <a16:creationId xmlns:a16="http://schemas.microsoft.com/office/drawing/2014/main" id="{FEA17076-0C5C-4080-A20A-58CA011F6FA9}"/>
              </a:ext>
            </a:extLst>
          </p:cNvPr>
          <p:cNvSpPr txBox="1"/>
          <p:nvPr/>
        </p:nvSpPr>
        <p:spPr>
          <a:xfrm>
            <a:off x="969740" y="1340236"/>
            <a:ext cx="5174938"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数学家帕斯卡也曾发明计算机用以计算税款。</a:t>
            </a:r>
          </a:p>
        </p:txBody>
      </p:sp>
      <p:sp>
        <p:nvSpPr>
          <p:cNvPr id="26" name="矩形 25">
            <a:extLst>
              <a:ext uri="{FF2B5EF4-FFF2-40B4-BE49-F238E27FC236}">
                <a16:creationId xmlns:a16="http://schemas.microsoft.com/office/drawing/2014/main" id="{C8E992C3-592C-4AB4-8A59-FC30D7A9D257}"/>
              </a:ext>
            </a:extLst>
          </p:cNvPr>
          <p:cNvSpPr/>
          <p:nvPr/>
        </p:nvSpPr>
        <p:spPr>
          <a:xfrm>
            <a:off x="471486" y="6090564"/>
            <a:ext cx="5959793" cy="350650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内容占位符 30">
            <a:extLst>
              <a:ext uri="{FF2B5EF4-FFF2-40B4-BE49-F238E27FC236}">
                <a16:creationId xmlns:a16="http://schemas.microsoft.com/office/drawing/2014/main" id="{DA38895C-5051-45B9-89E6-21C73297D3F8}"/>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93869" y="6162752"/>
            <a:ext cx="5915025" cy="3362128"/>
          </a:xfrm>
        </p:spPr>
      </p:pic>
      <p:sp>
        <p:nvSpPr>
          <p:cNvPr id="17" name="矩形 16">
            <a:extLst>
              <a:ext uri="{FF2B5EF4-FFF2-40B4-BE49-F238E27FC236}">
                <a16:creationId xmlns:a16="http://schemas.microsoft.com/office/drawing/2014/main" id="{03F3F39F-FDB0-44F9-A762-1610A5F71A75}"/>
              </a:ext>
            </a:extLst>
          </p:cNvPr>
          <p:cNvSpPr/>
          <p:nvPr/>
        </p:nvSpPr>
        <p:spPr>
          <a:xfrm>
            <a:off x="1648472" y="1778897"/>
            <a:ext cx="5174938" cy="36560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C93B305E-6F13-4B5B-A12D-2CBBBB4424EC}"/>
              </a:ext>
            </a:extLst>
          </p:cNvPr>
          <p:cNvPicPr>
            <a:picLocks noChangeAspect="1"/>
          </p:cNvPicPr>
          <p:nvPr/>
        </p:nvPicPr>
        <p:blipFill>
          <a:blip r:embed="rId5"/>
          <a:stretch>
            <a:fillRect/>
          </a:stretch>
        </p:blipFill>
        <p:spPr>
          <a:xfrm>
            <a:off x="1700645" y="1848311"/>
            <a:ext cx="5074554" cy="3509000"/>
          </a:xfrm>
          <a:prstGeom prst="rect">
            <a:avLst/>
          </a:prstGeom>
        </p:spPr>
      </p:pic>
      <p:pic>
        <p:nvPicPr>
          <p:cNvPr id="5" name="图片 4">
            <a:extLst>
              <a:ext uri="{FF2B5EF4-FFF2-40B4-BE49-F238E27FC236}">
                <a16:creationId xmlns:a16="http://schemas.microsoft.com/office/drawing/2014/main" id="{11DD7F0C-7922-4BBD-A9B3-60C5573DC3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7757" y="1987681"/>
            <a:ext cx="1136903" cy="1597874"/>
          </a:xfrm>
          <a:prstGeom prst="rect">
            <a:avLst/>
          </a:prstGeom>
        </p:spPr>
      </p:pic>
      <p:sp>
        <p:nvSpPr>
          <p:cNvPr id="13" name="文本框 12">
            <a:extLst>
              <a:ext uri="{FF2B5EF4-FFF2-40B4-BE49-F238E27FC236}">
                <a16:creationId xmlns:a16="http://schemas.microsoft.com/office/drawing/2014/main" id="{F0365B7B-F284-47CA-BC5F-4951B5D69D0B}"/>
              </a:ext>
            </a:extLst>
          </p:cNvPr>
          <p:cNvSpPr txBox="1"/>
          <p:nvPr/>
        </p:nvSpPr>
        <p:spPr>
          <a:xfrm>
            <a:off x="-214792" y="828863"/>
            <a:ext cx="2430780" cy="400110"/>
          </a:xfrm>
          <a:prstGeom prst="rect">
            <a:avLst/>
          </a:prstGeom>
          <a:noFill/>
        </p:spPr>
        <p:txBody>
          <a:bodyPr wrap="square" rtlCol="0">
            <a:spAutoFit/>
          </a:bodyPr>
          <a:lstStyle/>
          <a:p>
            <a:pPr algn="ctr"/>
            <a:r>
              <a:rPr lang="en-US" altLang="zh-CN" sz="2000" dirty="0">
                <a:latin typeface="华文楷体" panose="02010600040101010101" pitchFamily="2" charset="-122"/>
                <a:ea typeface="华文楷体" panose="02010600040101010101" pitchFamily="2" charset="-122"/>
              </a:rPr>
              <a:t>1.3</a:t>
            </a:r>
            <a:r>
              <a:rPr lang="zh-CN" altLang="en-US" sz="2000" dirty="0">
                <a:latin typeface="华文楷体" panose="02010600040101010101" pitchFamily="2" charset="-122"/>
                <a:ea typeface="华文楷体" panose="02010600040101010101" pitchFamily="2" charset="-122"/>
              </a:rPr>
              <a:t>帕斯卡</a:t>
            </a:r>
          </a:p>
        </p:txBody>
      </p:sp>
      <p:sp>
        <p:nvSpPr>
          <p:cNvPr id="4" name="灯片编号占位符 3">
            <a:extLst>
              <a:ext uri="{FF2B5EF4-FFF2-40B4-BE49-F238E27FC236}">
                <a16:creationId xmlns:a16="http://schemas.microsoft.com/office/drawing/2014/main" id="{CB5F682C-D32D-4E0B-BAC5-B6EA5C72FB9C}"/>
              </a:ext>
            </a:extLst>
          </p:cNvPr>
          <p:cNvSpPr>
            <a:spLocks noGrp="1"/>
          </p:cNvSpPr>
          <p:nvPr>
            <p:ph type="sldNum" sz="quarter" idx="12"/>
          </p:nvPr>
        </p:nvSpPr>
        <p:spPr/>
        <p:txBody>
          <a:bodyPr/>
          <a:lstStyle/>
          <a:p>
            <a:fld id="{82F18816-07C8-4C15-B458-0836E58B4167}" type="slidenum">
              <a:rPr lang="zh-CN" altLang="en-US" smtClean="0"/>
              <a:t>4</a:t>
            </a:fld>
            <a:endParaRPr lang="zh-CN" altLang="en-US"/>
          </a:p>
        </p:txBody>
      </p:sp>
    </p:spTree>
    <p:extLst>
      <p:ext uri="{BB962C8B-B14F-4D97-AF65-F5344CB8AC3E}">
        <p14:creationId xmlns:p14="http://schemas.microsoft.com/office/powerpoint/2010/main" val="2231836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47105" y="1998384"/>
            <a:ext cx="1288465" cy="15794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96243" y="1007063"/>
            <a:ext cx="5798240"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图灵，英国数学家、逻辑学家，被称为计算机科学之父，人工智能之父。二战时，他在破译德军密码方面做出了巨大贡献。</a:t>
            </a:r>
          </a:p>
        </p:txBody>
      </p:sp>
      <p:sp>
        <p:nvSpPr>
          <p:cNvPr id="11" name="文本框 10"/>
          <p:cNvSpPr txBox="1"/>
          <p:nvPr/>
        </p:nvSpPr>
        <p:spPr>
          <a:xfrm>
            <a:off x="0" y="5708224"/>
            <a:ext cx="6858000" cy="369332"/>
          </a:xfrm>
          <a:prstGeom prst="rect">
            <a:avLst/>
          </a:prstGeom>
          <a:noFill/>
        </p:spPr>
        <p:txBody>
          <a:bodyPr wrap="square" rtlCol="0">
            <a:spAutoFit/>
          </a:bodyPr>
          <a:lstStyle/>
          <a:p>
            <a:pPr algn="ctr"/>
            <a:r>
              <a:rPr lang="zh-CN" altLang="en-US"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以他名字命名的“图灵奖”是计算机领域的最高奖项。</a:t>
            </a:r>
          </a:p>
        </p:txBody>
      </p:sp>
      <p:pic>
        <p:nvPicPr>
          <p:cNvPr id="15" name="内容占位符 14">
            <a:extLst>
              <a:ext uri="{FF2B5EF4-FFF2-40B4-BE49-F238E27FC236}">
                <a16:creationId xmlns:a16="http://schemas.microsoft.com/office/drawing/2014/main" id="{0E7B83AD-8AB4-443C-BFA6-974AC95D2A3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8325" y="1897120"/>
            <a:ext cx="1347032" cy="1702370"/>
          </a:xfrm>
        </p:spPr>
      </p:pic>
      <p:pic>
        <p:nvPicPr>
          <p:cNvPr id="31" name="图片 30">
            <a:extLst>
              <a:ext uri="{FF2B5EF4-FFF2-40B4-BE49-F238E27FC236}">
                <a16:creationId xmlns:a16="http://schemas.microsoft.com/office/drawing/2014/main" id="{49FA4B73-8C1B-4BCA-A20D-BD4D0759C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054" y="3882773"/>
            <a:ext cx="1835785" cy="1479118"/>
          </a:xfrm>
          <a:prstGeom prst="rect">
            <a:avLst/>
          </a:prstGeom>
        </p:spPr>
      </p:pic>
      <p:pic>
        <p:nvPicPr>
          <p:cNvPr id="33" name="图片 32">
            <a:extLst>
              <a:ext uri="{FF2B5EF4-FFF2-40B4-BE49-F238E27FC236}">
                <a16:creationId xmlns:a16="http://schemas.microsoft.com/office/drawing/2014/main" id="{73827269-BD62-4024-95E9-9E8442F298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325" y="3773354"/>
            <a:ext cx="1509602" cy="1513627"/>
          </a:xfrm>
          <a:prstGeom prst="rect">
            <a:avLst/>
          </a:prstGeom>
        </p:spPr>
      </p:pic>
      <p:sp>
        <p:nvSpPr>
          <p:cNvPr id="37" name="矩形 36">
            <a:extLst>
              <a:ext uri="{FF2B5EF4-FFF2-40B4-BE49-F238E27FC236}">
                <a16:creationId xmlns:a16="http://schemas.microsoft.com/office/drawing/2014/main" id="{616CF216-F1DF-4D4E-9188-AD4BF746780B}"/>
              </a:ext>
            </a:extLst>
          </p:cNvPr>
          <p:cNvSpPr/>
          <p:nvPr/>
        </p:nvSpPr>
        <p:spPr>
          <a:xfrm>
            <a:off x="4587008" y="1856236"/>
            <a:ext cx="1672818" cy="17083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246A5A59-464F-4E5F-ABC4-3B434FB6FD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5354" y="1918431"/>
            <a:ext cx="1630397" cy="1614529"/>
          </a:xfrm>
          <a:prstGeom prst="rect">
            <a:avLst/>
          </a:prstGeom>
        </p:spPr>
      </p:pic>
      <p:sp>
        <p:nvSpPr>
          <p:cNvPr id="40" name="矩形 39">
            <a:extLst>
              <a:ext uri="{FF2B5EF4-FFF2-40B4-BE49-F238E27FC236}">
                <a16:creationId xmlns:a16="http://schemas.microsoft.com/office/drawing/2014/main" id="{9241552E-D7DB-4BCB-A4EE-A4F4C3BDDC4D}"/>
              </a:ext>
            </a:extLst>
          </p:cNvPr>
          <p:cNvSpPr/>
          <p:nvPr/>
        </p:nvSpPr>
        <p:spPr>
          <a:xfrm>
            <a:off x="596243" y="3741770"/>
            <a:ext cx="1593765" cy="16015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B875B6FF-C16B-48F1-B364-0AF4D72C8C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325" y="3773353"/>
            <a:ext cx="1509602" cy="1513627"/>
          </a:xfrm>
          <a:prstGeom prst="rect">
            <a:avLst/>
          </a:prstGeom>
        </p:spPr>
      </p:pic>
      <p:sp>
        <p:nvSpPr>
          <p:cNvPr id="45" name="文本框 44">
            <a:extLst>
              <a:ext uri="{FF2B5EF4-FFF2-40B4-BE49-F238E27FC236}">
                <a16:creationId xmlns:a16="http://schemas.microsoft.com/office/drawing/2014/main" id="{38812B14-1EBC-4809-B485-551F2ED36E5D}"/>
              </a:ext>
            </a:extLst>
          </p:cNvPr>
          <p:cNvSpPr txBox="1"/>
          <p:nvPr/>
        </p:nvSpPr>
        <p:spPr>
          <a:xfrm>
            <a:off x="9800284" y="3661315"/>
            <a:ext cx="2460956" cy="1077218"/>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二战时，他在破译密码方面做出了巨大贡献。他当时在位于伦敦郊外的布莱切利庄园工作。</a:t>
            </a:r>
          </a:p>
        </p:txBody>
      </p:sp>
      <p:pic>
        <p:nvPicPr>
          <p:cNvPr id="47" name="图片 46">
            <a:extLst>
              <a:ext uri="{FF2B5EF4-FFF2-40B4-BE49-F238E27FC236}">
                <a16:creationId xmlns:a16="http://schemas.microsoft.com/office/drawing/2014/main" id="{0367657A-343E-4A66-A233-DCC828B8C6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7754" y="6116196"/>
            <a:ext cx="4323224" cy="3173431"/>
          </a:xfrm>
          <a:prstGeom prst="rect">
            <a:avLst/>
          </a:prstGeom>
        </p:spPr>
      </p:pic>
      <p:sp>
        <p:nvSpPr>
          <p:cNvPr id="48" name="矩形 47">
            <a:extLst>
              <a:ext uri="{FF2B5EF4-FFF2-40B4-BE49-F238E27FC236}">
                <a16:creationId xmlns:a16="http://schemas.microsoft.com/office/drawing/2014/main" id="{2736CDD8-5D49-4312-9017-B62ADDC3E179}"/>
              </a:ext>
            </a:extLst>
          </p:cNvPr>
          <p:cNvSpPr/>
          <p:nvPr/>
        </p:nvSpPr>
        <p:spPr>
          <a:xfrm>
            <a:off x="727347" y="6108389"/>
            <a:ext cx="5297533" cy="37061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D4B80048-99AD-44A7-A238-301CB25BCA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338" y="6119618"/>
            <a:ext cx="4971550" cy="3602846"/>
          </a:xfrm>
          <a:prstGeom prst="rect">
            <a:avLst/>
          </a:prstGeom>
        </p:spPr>
      </p:pic>
      <p:sp>
        <p:nvSpPr>
          <p:cNvPr id="52" name="矩形 51">
            <a:extLst>
              <a:ext uri="{FF2B5EF4-FFF2-40B4-BE49-F238E27FC236}">
                <a16:creationId xmlns:a16="http://schemas.microsoft.com/office/drawing/2014/main" id="{237DF284-F59D-48F0-ABF8-A587E4063F9D}"/>
              </a:ext>
            </a:extLst>
          </p:cNvPr>
          <p:cNvSpPr/>
          <p:nvPr/>
        </p:nvSpPr>
        <p:spPr>
          <a:xfrm>
            <a:off x="4440947" y="3846867"/>
            <a:ext cx="1917822" cy="15211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a:extLst>
              <a:ext uri="{FF2B5EF4-FFF2-40B4-BE49-F238E27FC236}">
                <a16:creationId xmlns:a16="http://schemas.microsoft.com/office/drawing/2014/main" id="{32FE8C07-17DD-4A9D-B89D-CEFC57CB6ACA}"/>
              </a:ext>
            </a:extLst>
          </p:cNvPr>
          <p:cNvPicPr>
            <a:picLocks noChangeAspect="1"/>
          </p:cNvPicPr>
          <p:nvPr/>
        </p:nvPicPr>
        <p:blipFill>
          <a:blip r:embed="rId9"/>
          <a:stretch>
            <a:fillRect/>
          </a:stretch>
        </p:blipFill>
        <p:spPr>
          <a:xfrm>
            <a:off x="4486166" y="3883238"/>
            <a:ext cx="1835785" cy="1455322"/>
          </a:xfrm>
          <a:prstGeom prst="rect">
            <a:avLst/>
          </a:prstGeom>
        </p:spPr>
      </p:pic>
      <p:sp>
        <p:nvSpPr>
          <p:cNvPr id="21" name="矩形 20">
            <a:extLst>
              <a:ext uri="{FF2B5EF4-FFF2-40B4-BE49-F238E27FC236}">
                <a16:creationId xmlns:a16="http://schemas.microsoft.com/office/drawing/2014/main" id="{736D0D76-8269-4B20-B332-EC0475919188}"/>
              </a:ext>
            </a:extLst>
          </p:cNvPr>
          <p:cNvSpPr/>
          <p:nvPr/>
        </p:nvSpPr>
        <p:spPr>
          <a:xfrm>
            <a:off x="2417054" y="1984959"/>
            <a:ext cx="1738257" cy="16145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C7D55560-5725-4D4D-A603-ECA93220AE20}"/>
              </a:ext>
            </a:extLst>
          </p:cNvPr>
          <p:cNvPicPr>
            <a:picLocks noChangeAspect="1"/>
          </p:cNvPicPr>
          <p:nvPr/>
        </p:nvPicPr>
        <p:blipFill>
          <a:blip r:embed="rId10"/>
          <a:stretch>
            <a:fillRect/>
          </a:stretch>
        </p:blipFill>
        <p:spPr>
          <a:xfrm>
            <a:off x="2512786" y="2053842"/>
            <a:ext cx="1546791" cy="1479118"/>
          </a:xfrm>
          <a:prstGeom prst="rect">
            <a:avLst/>
          </a:prstGeom>
        </p:spPr>
      </p:pic>
      <p:sp>
        <p:nvSpPr>
          <p:cNvPr id="23" name="文本框 22">
            <a:extLst>
              <a:ext uri="{FF2B5EF4-FFF2-40B4-BE49-F238E27FC236}">
                <a16:creationId xmlns:a16="http://schemas.microsoft.com/office/drawing/2014/main" id="{567D93EE-E06D-42E5-AFA2-347FB1ED14C1}"/>
              </a:ext>
            </a:extLst>
          </p:cNvPr>
          <p:cNvSpPr txBox="1"/>
          <p:nvPr/>
        </p:nvSpPr>
        <p:spPr>
          <a:xfrm>
            <a:off x="-234459" y="573681"/>
            <a:ext cx="2430780" cy="400110"/>
          </a:xfrm>
          <a:prstGeom prst="rect">
            <a:avLst/>
          </a:prstGeom>
          <a:noFill/>
        </p:spPr>
        <p:txBody>
          <a:bodyPr wrap="square" rtlCol="0">
            <a:spAutoFit/>
          </a:bodyPr>
          <a:lstStyle/>
          <a:p>
            <a:pPr algn="ctr"/>
            <a:r>
              <a:rPr lang="en-US" altLang="zh-CN" sz="2000" dirty="0">
                <a:latin typeface="华文楷体" panose="02010600040101010101" pitchFamily="2" charset="-122"/>
                <a:ea typeface="华文楷体" panose="02010600040101010101" pitchFamily="2" charset="-122"/>
              </a:rPr>
              <a:t>1.4</a:t>
            </a:r>
            <a:r>
              <a:rPr lang="zh-CN" altLang="en-US" sz="2000" dirty="0">
                <a:latin typeface="华文楷体" panose="02010600040101010101" pitchFamily="2" charset="-122"/>
                <a:ea typeface="华文楷体" panose="02010600040101010101" pitchFamily="2" charset="-122"/>
              </a:rPr>
              <a:t>图灵</a:t>
            </a:r>
          </a:p>
        </p:txBody>
      </p:sp>
      <p:sp>
        <p:nvSpPr>
          <p:cNvPr id="8" name="灯片编号占位符 7">
            <a:extLst>
              <a:ext uri="{FF2B5EF4-FFF2-40B4-BE49-F238E27FC236}">
                <a16:creationId xmlns:a16="http://schemas.microsoft.com/office/drawing/2014/main" id="{57A4AF20-2BA4-493E-8AF8-467B1BACBD06}"/>
              </a:ext>
            </a:extLst>
          </p:cNvPr>
          <p:cNvSpPr>
            <a:spLocks noGrp="1"/>
          </p:cNvSpPr>
          <p:nvPr>
            <p:ph type="sldNum" sz="quarter" idx="12"/>
          </p:nvPr>
        </p:nvSpPr>
        <p:spPr/>
        <p:txBody>
          <a:bodyPr/>
          <a:lstStyle/>
          <a:p>
            <a:fld id="{82F18816-07C8-4C15-B458-0836E58B4167}" type="slidenum">
              <a:rPr lang="zh-CN" altLang="en-US" smtClean="0"/>
              <a:t>5</a:t>
            </a:fld>
            <a:endParaRPr lang="zh-CN" altLang="en-US"/>
          </a:p>
        </p:txBody>
      </p:sp>
    </p:spTree>
    <p:extLst>
      <p:ext uri="{BB962C8B-B14F-4D97-AF65-F5344CB8AC3E}">
        <p14:creationId xmlns:p14="http://schemas.microsoft.com/office/powerpoint/2010/main" val="79292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332819" y="6625437"/>
            <a:ext cx="1299044" cy="164439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4501" y="1866483"/>
            <a:ext cx="1785743" cy="1229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25538" y="1249733"/>
            <a:ext cx="5948909"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冯</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诺依曼提出了在数字计算机内部的存储器中存放程序的概念，这是所有现代电子计算机的模板。</a:t>
            </a:r>
          </a:p>
        </p:txBody>
      </p:sp>
      <p:pic>
        <p:nvPicPr>
          <p:cNvPr id="14" name="图片 13"/>
          <p:cNvPicPr>
            <a:picLocks noChangeAspect="1"/>
          </p:cNvPicPr>
          <p:nvPr/>
        </p:nvPicPr>
        <p:blipFill rotWithShape="1">
          <a:blip r:embed="rId3"/>
          <a:srcRect l="50696" t="49629" r="490" b="-1"/>
          <a:stretch/>
        </p:blipFill>
        <p:spPr>
          <a:xfrm>
            <a:off x="1400962" y="6637642"/>
            <a:ext cx="1176951" cy="1614046"/>
          </a:xfrm>
          <a:prstGeom prst="rect">
            <a:avLst/>
          </a:prstGeom>
        </p:spPr>
      </p:pic>
      <p:pic>
        <p:nvPicPr>
          <p:cNvPr id="16" name="图片 15">
            <a:extLst>
              <a:ext uri="{FF2B5EF4-FFF2-40B4-BE49-F238E27FC236}">
                <a16:creationId xmlns:a16="http://schemas.microsoft.com/office/drawing/2014/main" id="{8C2CCBEF-B140-4298-A3E2-A1FB24AAE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45" y="1925841"/>
            <a:ext cx="1750386" cy="1117268"/>
          </a:xfrm>
          <a:prstGeom prst="rect">
            <a:avLst/>
          </a:prstGeom>
        </p:spPr>
      </p:pic>
      <p:sp>
        <p:nvSpPr>
          <p:cNvPr id="18" name="矩形 17">
            <a:extLst>
              <a:ext uri="{FF2B5EF4-FFF2-40B4-BE49-F238E27FC236}">
                <a16:creationId xmlns:a16="http://schemas.microsoft.com/office/drawing/2014/main" id="{92BD3F6B-8674-44F6-9076-4220190E88E7}"/>
              </a:ext>
            </a:extLst>
          </p:cNvPr>
          <p:cNvSpPr/>
          <p:nvPr/>
        </p:nvSpPr>
        <p:spPr>
          <a:xfrm>
            <a:off x="768169" y="5838079"/>
            <a:ext cx="5340651" cy="35285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66551A15-D570-4383-BD12-BF28DC907D2D}"/>
              </a:ext>
            </a:extLst>
          </p:cNvPr>
          <p:cNvPicPr>
            <a:picLocks noChangeAspect="1"/>
          </p:cNvPicPr>
          <p:nvPr/>
        </p:nvPicPr>
        <p:blipFill>
          <a:blip r:embed="rId5"/>
          <a:stretch>
            <a:fillRect/>
          </a:stretch>
        </p:blipFill>
        <p:spPr>
          <a:xfrm>
            <a:off x="862728" y="5861025"/>
            <a:ext cx="5127233" cy="3422173"/>
          </a:xfrm>
          <a:prstGeom prst="rect">
            <a:avLst/>
          </a:prstGeom>
        </p:spPr>
      </p:pic>
      <p:sp>
        <p:nvSpPr>
          <p:cNvPr id="23" name="矩形 22">
            <a:extLst>
              <a:ext uri="{FF2B5EF4-FFF2-40B4-BE49-F238E27FC236}">
                <a16:creationId xmlns:a16="http://schemas.microsoft.com/office/drawing/2014/main" id="{D58FE8AB-9BFE-41FB-B4D9-96F533B01ADD}"/>
              </a:ext>
            </a:extLst>
          </p:cNvPr>
          <p:cNvSpPr/>
          <p:nvPr/>
        </p:nvSpPr>
        <p:spPr>
          <a:xfrm>
            <a:off x="425538" y="3329963"/>
            <a:ext cx="1924462" cy="1318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4BD1975-F350-4CF6-81F8-AD4F8FF6BB31}"/>
              </a:ext>
            </a:extLst>
          </p:cNvPr>
          <p:cNvSpPr/>
          <p:nvPr/>
        </p:nvSpPr>
        <p:spPr>
          <a:xfrm>
            <a:off x="3115587" y="3352810"/>
            <a:ext cx="1227276" cy="151380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115E2FFE-210C-418C-9D05-09D2658AB6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645" y="3415513"/>
            <a:ext cx="1840248" cy="1182871"/>
          </a:xfrm>
          <a:prstGeom prst="rect">
            <a:avLst/>
          </a:prstGeom>
        </p:spPr>
      </p:pic>
      <p:sp>
        <p:nvSpPr>
          <p:cNvPr id="27" name="文本框 26">
            <a:extLst>
              <a:ext uri="{FF2B5EF4-FFF2-40B4-BE49-F238E27FC236}">
                <a16:creationId xmlns:a16="http://schemas.microsoft.com/office/drawing/2014/main" id="{E8E4B492-D43B-4513-8CF9-011F5256D86E}"/>
              </a:ext>
            </a:extLst>
          </p:cNvPr>
          <p:cNvSpPr txBox="1"/>
          <p:nvPr/>
        </p:nvSpPr>
        <p:spPr>
          <a:xfrm>
            <a:off x="684424" y="5181013"/>
            <a:ext cx="5586984" cy="584775"/>
          </a:xfrm>
          <a:prstGeom prst="rect">
            <a:avLst/>
          </a:prstGeom>
          <a:noFill/>
        </p:spPr>
        <p:txBody>
          <a:bodyPr wrap="square" rtlCol="0">
            <a:spAutoFit/>
          </a:bodyPr>
          <a:lstStyle/>
          <a:p>
            <a:r>
              <a:rPr lang="en-US" altLang="zh-CN" sz="1600" dirty="0">
                <a:latin typeface="华文楷体" panose="02010600040101010101" pitchFamily="2" charset="-122"/>
                <a:ea typeface="华文楷体" panose="02010600040101010101" pitchFamily="2" charset="-122"/>
              </a:rPr>
              <a:t>1950</a:t>
            </a:r>
            <a:r>
              <a:rPr lang="zh-CN" altLang="en-US" sz="1600" dirty="0">
                <a:latin typeface="华文楷体" panose="02010600040101010101" pitchFamily="2" charset="-122"/>
                <a:ea typeface="华文楷体" panose="02010600040101010101" pitchFamily="2" charset="-122"/>
              </a:rPr>
              <a:t>年，世界上第一台具有存储程序功能的计算机由他领导设计。</a:t>
            </a:r>
          </a:p>
        </p:txBody>
      </p:sp>
      <p:pic>
        <p:nvPicPr>
          <p:cNvPr id="3" name="图片 2">
            <a:extLst>
              <a:ext uri="{FF2B5EF4-FFF2-40B4-BE49-F238E27FC236}">
                <a16:creationId xmlns:a16="http://schemas.microsoft.com/office/drawing/2014/main" id="{689AB030-55B7-462D-A562-F54AF70AB024}"/>
              </a:ext>
            </a:extLst>
          </p:cNvPr>
          <p:cNvPicPr>
            <a:picLocks noChangeAspect="1"/>
          </p:cNvPicPr>
          <p:nvPr/>
        </p:nvPicPr>
        <p:blipFill>
          <a:blip r:embed="rId7"/>
          <a:stretch>
            <a:fillRect/>
          </a:stretch>
        </p:blipFill>
        <p:spPr>
          <a:xfrm>
            <a:off x="3158443" y="3429164"/>
            <a:ext cx="1141564" cy="1361096"/>
          </a:xfrm>
          <a:prstGeom prst="rect">
            <a:avLst/>
          </a:prstGeom>
        </p:spPr>
      </p:pic>
      <p:pic>
        <p:nvPicPr>
          <p:cNvPr id="6" name="图片 5">
            <a:extLst>
              <a:ext uri="{FF2B5EF4-FFF2-40B4-BE49-F238E27FC236}">
                <a16:creationId xmlns:a16="http://schemas.microsoft.com/office/drawing/2014/main" id="{0406CD8F-B8C5-408B-8304-C3294AA0AA73}"/>
              </a:ext>
            </a:extLst>
          </p:cNvPr>
          <p:cNvPicPr>
            <a:picLocks noChangeAspect="1"/>
          </p:cNvPicPr>
          <p:nvPr/>
        </p:nvPicPr>
        <p:blipFill>
          <a:blip r:embed="rId8"/>
          <a:stretch>
            <a:fillRect/>
          </a:stretch>
        </p:blipFill>
        <p:spPr>
          <a:xfrm>
            <a:off x="2808569" y="1834508"/>
            <a:ext cx="1785743" cy="1356611"/>
          </a:xfrm>
          <a:prstGeom prst="rect">
            <a:avLst/>
          </a:prstGeom>
        </p:spPr>
      </p:pic>
      <p:sp>
        <p:nvSpPr>
          <p:cNvPr id="7" name="文本框 6">
            <a:extLst>
              <a:ext uri="{FF2B5EF4-FFF2-40B4-BE49-F238E27FC236}">
                <a16:creationId xmlns:a16="http://schemas.microsoft.com/office/drawing/2014/main" id="{A3FEF37F-28BB-4908-BF4C-908FDFAAEC48}"/>
              </a:ext>
            </a:extLst>
          </p:cNvPr>
          <p:cNvSpPr txBox="1"/>
          <p:nvPr/>
        </p:nvSpPr>
        <p:spPr>
          <a:xfrm>
            <a:off x="4826584" y="1834508"/>
            <a:ext cx="1282236" cy="1077218"/>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他和图灵均为计算机发展史上的重要人物。</a:t>
            </a:r>
          </a:p>
        </p:txBody>
      </p:sp>
      <p:pic>
        <p:nvPicPr>
          <p:cNvPr id="9" name="图片 8">
            <a:extLst>
              <a:ext uri="{FF2B5EF4-FFF2-40B4-BE49-F238E27FC236}">
                <a16:creationId xmlns:a16="http://schemas.microsoft.com/office/drawing/2014/main" id="{21204D9B-76B0-4929-8D46-F0D2A308C778}"/>
              </a:ext>
            </a:extLst>
          </p:cNvPr>
          <p:cNvPicPr>
            <a:picLocks noChangeAspect="1"/>
          </p:cNvPicPr>
          <p:nvPr/>
        </p:nvPicPr>
        <p:blipFill>
          <a:blip r:embed="rId9"/>
          <a:stretch>
            <a:fillRect/>
          </a:stretch>
        </p:blipFill>
        <p:spPr>
          <a:xfrm>
            <a:off x="5162637" y="3043109"/>
            <a:ext cx="1316649" cy="1707304"/>
          </a:xfrm>
          <a:prstGeom prst="rect">
            <a:avLst/>
          </a:prstGeom>
        </p:spPr>
      </p:pic>
      <p:sp>
        <p:nvSpPr>
          <p:cNvPr id="21" name="文本框 20">
            <a:extLst>
              <a:ext uri="{FF2B5EF4-FFF2-40B4-BE49-F238E27FC236}">
                <a16:creationId xmlns:a16="http://schemas.microsoft.com/office/drawing/2014/main" id="{01A91EA3-438A-4DF4-ADC2-8C5A8F358662}"/>
              </a:ext>
            </a:extLst>
          </p:cNvPr>
          <p:cNvSpPr txBox="1"/>
          <p:nvPr/>
        </p:nvSpPr>
        <p:spPr>
          <a:xfrm>
            <a:off x="-214792" y="828863"/>
            <a:ext cx="2430780" cy="400110"/>
          </a:xfrm>
          <a:prstGeom prst="rect">
            <a:avLst/>
          </a:prstGeom>
          <a:noFill/>
        </p:spPr>
        <p:txBody>
          <a:bodyPr wrap="square" rtlCol="0">
            <a:spAutoFit/>
          </a:bodyPr>
          <a:lstStyle/>
          <a:p>
            <a:pPr algn="ctr"/>
            <a:r>
              <a:rPr lang="en-US" altLang="zh-CN" sz="2000" dirty="0">
                <a:latin typeface="华文楷体" panose="02010600040101010101" pitchFamily="2" charset="-122"/>
                <a:ea typeface="华文楷体" panose="02010600040101010101" pitchFamily="2" charset="-122"/>
              </a:rPr>
              <a:t>1.5</a:t>
            </a:r>
            <a:r>
              <a:rPr lang="zh-CN" altLang="en-US" sz="2000" dirty="0">
                <a:latin typeface="华文楷体" panose="02010600040101010101" pitchFamily="2" charset="-122"/>
                <a:ea typeface="华文楷体" panose="02010600040101010101" pitchFamily="2" charset="-122"/>
              </a:rPr>
              <a:t>冯诺依曼</a:t>
            </a:r>
          </a:p>
        </p:txBody>
      </p:sp>
      <p:sp>
        <p:nvSpPr>
          <p:cNvPr id="12" name="灯片编号占位符 11">
            <a:extLst>
              <a:ext uri="{FF2B5EF4-FFF2-40B4-BE49-F238E27FC236}">
                <a16:creationId xmlns:a16="http://schemas.microsoft.com/office/drawing/2014/main" id="{2362A922-35AB-426A-8B09-F647AD8F547D}"/>
              </a:ext>
            </a:extLst>
          </p:cNvPr>
          <p:cNvSpPr>
            <a:spLocks noGrp="1"/>
          </p:cNvSpPr>
          <p:nvPr>
            <p:ph type="sldNum" sz="quarter" idx="12"/>
          </p:nvPr>
        </p:nvSpPr>
        <p:spPr/>
        <p:txBody>
          <a:bodyPr/>
          <a:lstStyle/>
          <a:p>
            <a:fld id="{82F18816-07C8-4C15-B458-0836E58B4167}" type="slidenum">
              <a:rPr lang="zh-CN" altLang="en-US" smtClean="0"/>
              <a:t>6</a:t>
            </a:fld>
            <a:endParaRPr lang="zh-CN" altLang="en-US"/>
          </a:p>
        </p:txBody>
      </p:sp>
    </p:spTree>
    <p:extLst>
      <p:ext uri="{BB962C8B-B14F-4D97-AF65-F5344CB8AC3E}">
        <p14:creationId xmlns:p14="http://schemas.microsoft.com/office/powerpoint/2010/main" val="188648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215988" y="2125898"/>
            <a:ext cx="1729644" cy="14937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9555" y="2125224"/>
            <a:ext cx="1484268" cy="15401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390459" y="2107657"/>
            <a:ext cx="2069872" cy="15401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50899" y="1516820"/>
            <a:ext cx="6622289" cy="584775"/>
          </a:xfrm>
          <a:prstGeom prst="rect">
            <a:avLst/>
          </a:prstGeom>
          <a:noFill/>
        </p:spPr>
        <p:txBody>
          <a:bodyPr wrap="square" rtlCol="0">
            <a:spAutoFit/>
          </a:bodyPr>
          <a:lstStyle/>
          <a:p>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地球编年史</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的作者撒迦利亚</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西琴根据自己的研究提出了一个令人震惊的观点</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巨石阵是一个巨大的天文计算机。</a:t>
            </a:r>
          </a:p>
        </p:txBody>
      </p:sp>
      <p:pic>
        <p:nvPicPr>
          <p:cNvPr id="14" name="图片 13">
            <a:extLst>
              <a:ext uri="{FF2B5EF4-FFF2-40B4-BE49-F238E27FC236}">
                <a16:creationId xmlns:a16="http://schemas.microsoft.com/office/drawing/2014/main" id="{A04C554E-18CB-4132-BAE9-A8342F6F09E9}"/>
              </a:ext>
            </a:extLst>
          </p:cNvPr>
          <p:cNvPicPr>
            <a:picLocks noChangeAspect="1"/>
          </p:cNvPicPr>
          <p:nvPr/>
        </p:nvPicPr>
        <p:blipFill>
          <a:blip r:embed="rId2"/>
          <a:stretch>
            <a:fillRect/>
          </a:stretch>
        </p:blipFill>
        <p:spPr>
          <a:xfrm>
            <a:off x="258217" y="2179314"/>
            <a:ext cx="1408786" cy="1445859"/>
          </a:xfrm>
          <a:prstGeom prst="rect">
            <a:avLst/>
          </a:prstGeom>
        </p:spPr>
      </p:pic>
      <p:pic>
        <p:nvPicPr>
          <p:cNvPr id="16" name="图片 15">
            <a:extLst>
              <a:ext uri="{FF2B5EF4-FFF2-40B4-BE49-F238E27FC236}">
                <a16:creationId xmlns:a16="http://schemas.microsoft.com/office/drawing/2014/main" id="{819FED27-ADAF-4B98-B374-FEBE9B7CE8D3}"/>
              </a:ext>
            </a:extLst>
          </p:cNvPr>
          <p:cNvPicPr>
            <a:picLocks noChangeAspect="1"/>
          </p:cNvPicPr>
          <p:nvPr/>
        </p:nvPicPr>
        <p:blipFill>
          <a:blip r:embed="rId3"/>
          <a:stretch>
            <a:fillRect/>
          </a:stretch>
        </p:blipFill>
        <p:spPr>
          <a:xfrm>
            <a:off x="2269893" y="2169070"/>
            <a:ext cx="1650063" cy="1396208"/>
          </a:xfrm>
          <a:prstGeom prst="rect">
            <a:avLst/>
          </a:prstGeom>
        </p:spPr>
      </p:pic>
      <p:pic>
        <p:nvPicPr>
          <p:cNvPr id="18" name="图片 17">
            <a:extLst>
              <a:ext uri="{FF2B5EF4-FFF2-40B4-BE49-F238E27FC236}">
                <a16:creationId xmlns:a16="http://schemas.microsoft.com/office/drawing/2014/main" id="{746F3555-6695-40E3-9324-E5C7AA0F6C16}"/>
              </a:ext>
            </a:extLst>
          </p:cNvPr>
          <p:cNvPicPr>
            <a:picLocks noChangeAspect="1"/>
          </p:cNvPicPr>
          <p:nvPr/>
        </p:nvPicPr>
        <p:blipFill>
          <a:blip r:embed="rId4"/>
          <a:stretch>
            <a:fillRect/>
          </a:stretch>
        </p:blipFill>
        <p:spPr>
          <a:xfrm>
            <a:off x="4434036" y="2179314"/>
            <a:ext cx="1982717" cy="1431962"/>
          </a:xfrm>
          <a:prstGeom prst="rect">
            <a:avLst/>
          </a:prstGeom>
        </p:spPr>
      </p:pic>
      <p:sp>
        <p:nvSpPr>
          <p:cNvPr id="24" name="矩形 23">
            <a:extLst>
              <a:ext uri="{FF2B5EF4-FFF2-40B4-BE49-F238E27FC236}">
                <a16:creationId xmlns:a16="http://schemas.microsoft.com/office/drawing/2014/main" id="{CB345600-9623-4DCD-86E7-F28147540269}"/>
              </a:ext>
            </a:extLst>
          </p:cNvPr>
          <p:cNvSpPr/>
          <p:nvPr/>
        </p:nvSpPr>
        <p:spPr>
          <a:xfrm>
            <a:off x="199555" y="3796256"/>
            <a:ext cx="4812560" cy="561065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A7BF4611-B94D-4FA6-80DC-A7E8CC1C3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705" y="3863731"/>
            <a:ext cx="4626931" cy="5458569"/>
          </a:xfrm>
          <a:prstGeom prst="rect">
            <a:avLst/>
          </a:prstGeom>
        </p:spPr>
      </p:pic>
      <p:sp>
        <p:nvSpPr>
          <p:cNvPr id="26" name="文本框 25">
            <a:extLst>
              <a:ext uri="{FF2B5EF4-FFF2-40B4-BE49-F238E27FC236}">
                <a16:creationId xmlns:a16="http://schemas.microsoft.com/office/drawing/2014/main" id="{DBFEA47A-D648-4DFB-81E6-313E745170D6}"/>
              </a:ext>
            </a:extLst>
          </p:cNvPr>
          <p:cNvSpPr txBox="1"/>
          <p:nvPr/>
        </p:nvSpPr>
        <p:spPr>
          <a:xfrm>
            <a:off x="5225412" y="5296092"/>
            <a:ext cx="1433033" cy="2339102"/>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他认为，当巨石阵中的六块以特定方式放置时，可以计算出日食和月食的次数。这给巨石阵的功能更增添了神话色彩</a:t>
            </a:r>
            <a:r>
              <a:rPr lang="zh-CN" altLang="en-US" dirty="0">
                <a:latin typeface="华文楷体" panose="02010600040101010101" pitchFamily="2" charset="-122"/>
                <a:ea typeface="华文楷体" panose="02010600040101010101" pitchFamily="2" charset="-122"/>
              </a:rPr>
              <a:t>。</a:t>
            </a:r>
          </a:p>
        </p:txBody>
      </p:sp>
      <p:sp>
        <p:nvSpPr>
          <p:cNvPr id="13" name="文本框 12">
            <a:extLst>
              <a:ext uri="{FF2B5EF4-FFF2-40B4-BE49-F238E27FC236}">
                <a16:creationId xmlns:a16="http://schemas.microsoft.com/office/drawing/2014/main" id="{145D2EE1-E05D-4B5C-AC5D-F3921053051B}"/>
              </a:ext>
            </a:extLst>
          </p:cNvPr>
          <p:cNvSpPr txBox="1"/>
          <p:nvPr/>
        </p:nvSpPr>
        <p:spPr>
          <a:xfrm>
            <a:off x="-214792" y="1014613"/>
            <a:ext cx="2430780" cy="400110"/>
          </a:xfrm>
          <a:prstGeom prst="rect">
            <a:avLst/>
          </a:prstGeom>
          <a:noFill/>
        </p:spPr>
        <p:txBody>
          <a:bodyPr wrap="square" rtlCol="0">
            <a:spAutoFit/>
          </a:bodyPr>
          <a:lstStyle/>
          <a:p>
            <a:pPr algn="ctr"/>
            <a:r>
              <a:rPr lang="en-US" altLang="zh-CN" sz="2000" dirty="0">
                <a:latin typeface="华文楷体" panose="02010600040101010101" pitchFamily="2" charset="-122"/>
                <a:ea typeface="华文楷体" panose="02010600040101010101" pitchFamily="2" charset="-122"/>
              </a:rPr>
              <a:t>2.1</a:t>
            </a:r>
            <a:r>
              <a:rPr lang="zh-CN" altLang="en-US" sz="2000" dirty="0">
                <a:latin typeface="华文楷体" panose="02010600040101010101" pitchFamily="2" charset="-122"/>
                <a:ea typeface="华文楷体" panose="02010600040101010101" pitchFamily="2" charset="-122"/>
              </a:rPr>
              <a:t>巨石阵</a:t>
            </a:r>
          </a:p>
        </p:txBody>
      </p:sp>
      <p:sp>
        <p:nvSpPr>
          <p:cNvPr id="19" name="文本框 18">
            <a:extLst>
              <a:ext uri="{FF2B5EF4-FFF2-40B4-BE49-F238E27FC236}">
                <a16:creationId xmlns:a16="http://schemas.microsoft.com/office/drawing/2014/main" id="{05E22CD5-295C-4C72-8277-EC54B39E243A}"/>
              </a:ext>
            </a:extLst>
          </p:cNvPr>
          <p:cNvSpPr txBox="1"/>
          <p:nvPr/>
        </p:nvSpPr>
        <p:spPr>
          <a:xfrm>
            <a:off x="1" y="132080"/>
            <a:ext cx="6858000" cy="830997"/>
          </a:xfrm>
          <a:prstGeom prst="rect">
            <a:avLst/>
          </a:prstGeom>
          <a:noFill/>
        </p:spPr>
        <p:txBody>
          <a:bodyPr wrap="square" rtlCol="0">
            <a:spAutoFit/>
          </a:bodyPr>
          <a:lstStyle/>
          <a:p>
            <a:pPr algn="ctr"/>
            <a:r>
              <a:rPr lang="zh-CN" altLang="en-US" sz="2400" b="1" dirty="0">
                <a:latin typeface="华文楷体" panose="02010600040101010101" pitchFamily="2" charset="-122"/>
                <a:ea typeface="华文楷体" panose="02010600040101010101" pitchFamily="2" charset="-122"/>
              </a:rPr>
              <a:t>二、代代更迭</a:t>
            </a:r>
            <a:r>
              <a:rPr lang="en-US" altLang="zh-CN" sz="2400" b="1" dirty="0">
                <a:latin typeface="华文楷体" panose="02010600040101010101" pitchFamily="2" charset="-122"/>
                <a:ea typeface="华文楷体" panose="02010600040101010101" pitchFamily="2" charset="-122"/>
              </a:rPr>
              <a:t>          </a:t>
            </a:r>
          </a:p>
          <a:p>
            <a:pPr algn="ct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计算机发展的多代形式和技术</a:t>
            </a:r>
          </a:p>
        </p:txBody>
      </p:sp>
      <p:sp>
        <p:nvSpPr>
          <p:cNvPr id="4" name="灯片编号占位符 3">
            <a:extLst>
              <a:ext uri="{FF2B5EF4-FFF2-40B4-BE49-F238E27FC236}">
                <a16:creationId xmlns:a16="http://schemas.microsoft.com/office/drawing/2014/main" id="{DFF843FF-AB21-4A1A-8538-F74C9D47FC8C}"/>
              </a:ext>
            </a:extLst>
          </p:cNvPr>
          <p:cNvSpPr>
            <a:spLocks noGrp="1"/>
          </p:cNvSpPr>
          <p:nvPr>
            <p:ph type="sldNum" sz="quarter" idx="12"/>
          </p:nvPr>
        </p:nvSpPr>
        <p:spPr/>
        <p:txBody>
          <a:bodyPr/>
          <a:lstStyle/>
          <a:p>
            <a:fld id="{82F18816-07C8-4C15-B458-0836E58B4167}" type="slidenum">
              <a:rPr lang="zh-CN" altLang="en-US" smtClean="0"/>
              <a:t>7</a:t>
            </a:fld>
            <a:endParaRPr lang="zh-CN" altLang="en-US"/>
          </a:p>
        </p:txBody>
      </p:sp>
    </p:spTree>
    <p:extLst>
      <p:ext uri="{BB962C8B-B14F-4D97-AF65-F5344CB8AC3E}">
        <p14:creationId xmlns:p14="http://schemas.microsoft.com/office/powerpoint/2010/main" val="243737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42925" y="1246293"/>
            <a:ext cx="5772150"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算盘是一种手动操作计算辅助工具形式。它起源于中国，迄今已有</a:t>
            </a:r>
            <a:r>
              <a:rPr lang="en-US" altLang="zh-CN" sz="1600" dirty="0">
                <a:latin typeface="华文楷体" panose="02010600040101010101" pitchFamily="2" charset="-122"/>
                <a:ea typeface="华文楷体" panose="02010600040101010101" pitchFamily="2" charset="-122"/>
              </a:rPr>
              <a:t>2600</a:t>
            </a:r>
            <a:r>
              <a:rPr lang="zh-CN" altLang="en-US" sz="1600" dirty="0">
                <a:latin typeface="华文楷体" panose="02010600040101010101" pitchFamily="2" charset="-122"/>
                <a:ea typeface="华文楷体" panose="02010600040101010101" pitchFamily="2" charset="-122"/>
              </a:rPr>
              <a:t>多年的历史。</a:t>
            </a:r>
          </a:p>
        </p:txBody>
      </p:sp>
      <p:sp>
        <p:nvSpPr>
          <p:cNvPr id="22" name="矩形 21">
            <a:extLst>
              <a:ext uri="{FF2B5EF4-FFF2-40B4-BE49-F238E27FC236}">
                <a16:creationId xmlns:a16="http://schemas.microsoft.com/office/drawing/2014/main" id="{ED7D9DD7-C64B-4984-BAA1-70DB2E4A3869}"/>
              </a:ext>
            </a:extLst>
          </p:cNvPr>
          <p:cNvSpPr/>
          <p:nvPr/>
        </p:nvSpPr>
        <p:spPr>
          <a:xfrm>
            <a:off x="652476" y="1849438"/>
            <a:ext cx="1242000" cy="163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CC558776-B335-431A-A436-63EE2E7F3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40" y="1849438"/>
            <a:ext cx="1280271" cy="1714649"/>
          </a:xfrm>
          <a:prstGeom prst="rect">
            <a:avLst/>
          </a:prstGeom>
        </p:spPr>
      </p:pic>
      <p:sp>
        <p:nvSpPr>
          <p:cNvPr id="31" name="矩形 30">
            <a:extLst>
              <a:ext uri="{FF2B5EF4-FFF2-40B4-BE49-F238E27FC236}">
                <a16:creationId xmlns:a16="http://schemas.microsoft.com/office/drawing/2014/main" id="{7019817D-F9E2-4F9F-808E-CB7B85641138}"/>
              </a:ext>
            </a:extLst>
          </p:cNvPr>
          <p:cNvSpPr/>
          <p:nvPr/>
        </p:nvSpPr>
        <p:spPr>
          <a:xfrm>
            <a:off x="2566343" y="1959537"/>
            <a:ext cx="1548000" cy="11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37D6F6E5-03BC-49B2-87D2-7DD7CC564833}"/>
              </a:ext>
            </a:extLst>
          </p:cNvPr>
          <p:cNvSpPr/>
          <p:nvPr/>
        </p:nvSpPr>
        <p:spPr>
          <a:xfrm>
            <a:off x="467196" y="6221865"/>
            <a:ext cx="5772150" cy="33172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E7EB02A3-D89E-44C2-8FB3-1B8AD77B6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76" y="6330565"/>
            <a:ext cx="5537027" cy="3180046"/>
          </a:xfrm>
          <a:prstGeom prst="rect">
            <a:avLst/>
          </a:prstGeom>
        </p:spPr>
      </p:pic>
      <p:pic>
        <p:nvPicPr>
          <p:cNvPr id="59" name="图片 58">
            <a:extLst>
              <a:ext uri="{FF2B5EF4-FFF2-40B4-BE49-F238E27FC236}">
                <a16:creationId xmlns:a16="http://schemas.microsoft.com/office/drawing/2014/main" id="{BE26E1EB-F60D-4D7C-A650-7695288846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106" y="3944134"/>
            <a:ext cx="2243775" cy="1472997"/>
          </a:xfrm>
          <a:prstGeom prst="rect">
            <a:avLst/>
          </a:prstGeom>
        </p:spPr>
      </p:pic>
      <p:sp>
        <p:nvSpPr>
          <p:cNvPr id="60" name="文本框 59">
            <a:extLst>
              <a:ext uri="{FF2B5EF4-FFF2-40B4-BE49-F238E27FC236}">
                <a16:creationId xmlns:a16="http://schemas.microsoft.com/office/drawing/2014/main" id="{EBA1BBC5-81D4-4785-84C5-87D58DF123BE}"/>
              </a:ext>
            </a:extLst>
          </p:cNvPr>
          <p:cNvSpPr txBox="1"/>
          <p:nvPr/>
        </p:nvSpPr>
        <p:spPr>
          <a:xfrm>
            <a:off x="1944892" y="5814747"/>
            <a:ext cx="4615907"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中国珠算博物馆位于南通。</a:t>
            </a:r>
          </a:p>
        </p:txBody>
      </p:sp>
      <p:sp>
        <p:nvSpPr>
          <p:cNvPr id="61" name="矩形 60">
            <a:extLst>
              <a:ext uri="{FF2B5EF4-FFF2-40B4-BE49-F238E27FC236}">
                <a16:creationId xmlns:a16="http://schemas.microsoft.com/office/drawing/2014/main" id="{B1EA8820-CD12-4248-82DB-891B4DAC3D8D}"/>
              </a:ext>
            </a:extLst>
          </p:cNvPr>
          <p:cNvSpPr/>
          <p:nvPr/>
        </p:nvSpPr>
        <p:spPr>
          <a:xfrm>
            <a:off x="2545227" y="1959537"/>
            <a:ext cx="1584000" cy="1224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4808AF60-5937-465C-B227-A9F334B21E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227" y="1968624"/>
            <a:ext cx="1584001" cy="1236401"/>
          </a:xfrm>
          <a:prstGeom prst="rect">
            <a:avLst/>
          </a:prstGeom>
        </p:spPr>
      </p:pic>
      <p:sp>
        <p:nvSpPr>
          <p:cNvPr id="19" name="矩形 18">
            <a:extLst>
              <a:ext uri="{FF2B5EF4-FFF2-40B4-BE49-F238E27FC236}">
                <a16:creationId xmlns:a16="http://schemas.microsoft.com/office/drawing/2014/main" id="{E742F03A-8626-4CD4-83D1-9515A484042F}"/>
              </a:ext>
            </a:extLst>
          </p:cNvPr>
          <p:cNvSpPr/>
          <p:nvPr/>
        </p:nvSpPr>
        <p:spPr>
          <a:xfrm>
            <a:off x="574876" y="3944134"/>
            <a:ext cx="2572184" cy="15171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3CFD306B-5BBB-40B9-AEB2-679329D55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406" y="3973593"/>
            <a:ext cx="2415124" cy="1443538"/>
          </a:xfrm>
          <a:prstGeom prst="rect">
            <a:avLst/>
          </a:prstGeom>
        </p:spPr>
      </p:pic>
      <p:sp>
        <p:nvSpPr>
          <p:cNvPr id="16" name="矩形 15">
            <a:extLst>
              <a:ext uri="{FF2B5EF4-FFF2-40B4-BE49-F238E27FC236}">
                <a16:creationId xmlns:a16="http://schemas.microsoft.com/office/drawing/2014/main" id="{1C655380-88F6-4B8B-AEF7-90462706EA4E}"/>
              </a:ext>
            </a:extLst>
          </p:cNvPr>
          <p:cNvSpPr/>
          <p:nvPr/>
        </p:nvSpPr>
        <p:spPr>
          <a:xfrm>
            <a:off x="4676171" y="1759352"/>
            <a:ext cx="1435731" cy="18047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F5EA274D-477D-41DD-86CC-8CE4A5F190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4191" y="1809546"/>
            <a:ext cx="1312666" cy="1673398"/>
          </a:xfrm>
          <a:prstGeom prst="rect">
            <a:avLst/>
          </a:prstGeom>
        </p:spPr>
      </p:pic>
      <p:sp>
        <p:nvSpPr>
          <p:cNvPr id="18" name="文本框 17">
            <a:extLst>
              <a:ext uri="{FF2B5EF4-FFF2-40B4-BE49-F238E27FC236}">
                <a16:creationId xmlns:a16="http://schemas.microsoft.com/office/drawing/2014/main" id="{FF8ED69E-2820-4078-9292-3CED00EA2E47}"/>
              </a:ext>
            </a:extLst>
          </p:cNvPr>
          <p:cNvSpPr txBox="1"/>
          <p:nvPr/>
        </p:nvSpPr>
        <p:spPr>
          <a:xfrm>
            <a:off x="-201345" y="730727"/>
            <a:ext cx="2430780" cy="400110"/>
          </a:xfrm>
          <a:prstGeom prst="rect">
            <a:avLst/>
          </a:prstGeom>
          <a:noFill/>
        </p:spPr>
        <p:txBody>
          <a:bodyPr wrap="square" rtlCol="0">
            <a:spAutoFit/>
          </a:bodyPr>
          <a:lstStyle/>
          <a:p>
            <a:pPr algn="ctr"/>
            <a:r>
              <a:rPr lang="en-US" altLang="zh-CN" sz="2000" dirty="0">
                <a:latin typeface="华文楷体" panose="02010600040101010101" pitchFamily="2" charset="-122"/>
                <a:ea typeface="华文楷体" panose="02010600040101010101" pitchFamily="2" charset="-122"/>
              </a:rPr>
              <a:t>2.2</a:t>
            </a:r>
            <a:r>
              <a:rPr lang="zh-CN" altLang="en-US" sz="2000" dirty="0">
                <a:latin typeface="华文楷体" panose="02010600040101010101" pitchFamily="2" charset="-122"/>
                <a:ea typeface="华文楷体" panose="02010600040101010101" pitchFamily="2" charset="-122"/>
              </a:rPr>
              <a:t>算盘</a:t>
            </a:r>
          </a:p>
        </p:txBody>
      </p:sp>
      <p:sp>
        <p:nvSpPr>
          <p:cNvPr id="3" name="灯片编号占位符 2">
            <a:extLst>
              <a:ext uri="{FF2B5EF4-FFF2-40B4-BE49-F238E27FC236}">
                <a16:creationId xmlns:a16="http://schemas.microsoft.com/office/drawing/2014/main" id="{4C2F67C0-1463-4CC7-97F9-886F72179237}"/>
              </a:ext>
            </a:extLst>
          </p:cNvPr>
          <p:cNvSpPr>
            <a:spLocks noGrp="1"/>
          </p:cNvSpPr>
          <p:nvPr>
            <p:ph type="sldNum" sz="quarter" idx="12"/>
          </p:nvPr>
        </p:nvSpPr>
        <p:spPr>
          <a:xfrm>
            <a:off x="5074868" y="9355609"/>
            <a:ext cx="1543050" cy="527403"/>
          </a:xfrm>
        </p:spPr>
        <p:txBody>
          <a:bodyPr/>
          <a:lstStyle/>
          <a:p>
            <a:fld id="{82F18816-07C8-4C15-B458-0836E58B4167}" type="slidenum">
              <a:rPr lang="zh-CN" altLang="en-US" smtClean="0"/>
              <a:t>8</a:t>
            </a:fld>
            <a:endParaRPr lang="zh-CN" altLang="en-US"/>
          </a:p>
        </p:txBody>
      </p:sp>
    </p:spTree>
    <p:extLst>
      <p:ext uri="{BB962C8B-B14F-4D97-AF65-F5344CB8AC3E}">
        <p14:creationId xmlns:p14="http://schemas.microsoft.com/office/powerpoint/2010/main" val="19927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71489" y="5094551"/>
            <a:ext cx="5436000" cy="369332"/>
          </a:xfrm>
          <a:prstGeom prst="rect">
            <a:avLst/>
          </a:prstGeom>
          <a:noFill/>
        </p:spPr>
        <p:txBody>
          <a:bodyPr wrap="square" rtlCol="0">
            <a:spAutoFit/>
          </a:bodyPr>
          <a:lstStyle/>
          <a:p>
            <a:endParaRPr lang="zh-CN" altLang="en-US" dirty="0"/>
          </a:p>
        </p:txBody>
      </p:sp>
      <p:sp>
        <p:nvSpPr>
          <p:cNvPr id="16" name="矩形 15">
            <a:extLst>
              <a:ext uri="{FF2B5EF4-FFF2-40B4-BE49-F238E27FC236}">
                <a16:creationId xmlns:a16="http://schemas.microsoft.com/office/drawing/2014/main" id="{00A0F6C9-3F20-4E07-BCE1-41E4BA17855E}"/>
              </a:ext>
            </a:extLst>
          </p:cNvPr>
          <p:cNvSpPr/>
          <p:nvPr/>
        </p:nvSpPr>
        <p:spPr>
          <a:xfrm>
            <a:off x="510872" y="6392776"/>
            <a:ext cx="5980482" cy="33371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2AAC0BDA-6050-4907-A4C6-D1A484A847A9}"/>
              </a:ext>
            </a:extLst>
          </p:cNvPr>
          <p:cNvPicPr>
            <a:picLocks noChangeAspect="1"/>
          </p:cNvPicPr>
          <p:nvPr/>
        </p:nvPicPr>
        <p:blipFill>
          <a:blip r:embed="rId2"/>
          <a:stretch>
            <a:fillRect/>
          </a:stretch>
        </p:blipFill>
        <p:spPr>
          <a:xfrm>
            <a:off x="629852" y="6411846"/>
            <a:ext cx="5760637" cy="3256012"/>
          </a:xfrm>
          <a:prstGeom prst="rect">
            <a:avLst/>
          </a:prstGeom>
        </p:spPr>
      </p:pic>
      <p:pic>
        <p:nvPicPr>
          <p:cNvPr id="18" name="图片 17">
            <a:extLst>
              <a:ext uri="{FF2B5EF4-FFF2-40B4-BE49-F238E27FC236}">
                <a16:creationId xmlns:a16="http://schemas.microsoft.com/office/drawing/2014/main" id="{9DAD1C0E-988E-4964-88F1-97C63D89F78D}"/>
              </a:ext>
            </a:extLst>
          </p:cNvPr>
          <p:cNvPicPr>
            <a:picLocks noChangeAspect="1"/>
          </p:cNvPicPr>
          <p:nvPr/>
        </p:nvPicPr>
        <p:blipFill>
          <a:blip r:embed="rId3"/>
          <a:stretch>
            <a:fillRect/>
          </a:stretch>
        </p:blipFill>
        <p:spPr>
          <a:xfrm>
            <a:off x="492581" y="4168816"/>
            <a:ext cx="1824179" cy="1202756"/>
          </a:xfrm>
          <a:prstGeom prst="rect">
            <a:avLst/>
          </a:prstGeom>
        </p:spPr>
      </p:pic>
      <p:sp>
        <p:nvSpPr>
          <p:cNvPr id="19" name="文本框 18">
            <a:extLst>
              <a:ext uri="{FF2B5EF4-FFF2-40B4-BE49-F238E27FC236}">
                <a16:creationId xmlns:a16="http://schemas.microsoft.com/office/drawing/2014/main" id="{27E9D6EB-FF78-4451-80B1-6B0CEEBF5D1B}"/>
              </a:ext>
            </a:extLst>
          </p:cNvPr>
          <p:cNvSpPr txBox="1"/>
          <p:nvPr/>
        </p:nvSpPr>
        <p:spPr>
          <a:xfrm>
            <a:off x="415147" y="1462799"/>
            <a:ext cx="5789040"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埃尼阿克：是美国军方专门为了计算弹道和射击特性表面而研制的，可以称为第一台真正的计算机。</a:t>
            </a:r>
          </a:p>
        </p:txBody>
      </p:sp>
      <p:pic>
        <p:nvPicPr>
          <p:cNvPr id="20" name="图片 19">
            <a:extLst>
              <a:ext uri="{FF2B5EF4-FFF2-40B4-BE49-F238E27FC236}">
                <a16:creationId xmlns:a16="http://schemas.microsoft.com/office/drawing/2014/main" id="{F6E5D0D2-DFFC-44CC-AE35-92FE7910504F}"/>
              </a:ext>
            </a:extLst>
          </p:cNvPr>
          <p:cNvPicPr>
            <a:picLocks noChangeAspect="1"/>
          </p:cNvPicPr>
          <p:nvPr/>
        </p:nvPicPr>
        <p:blipFill>
          <a:blip r:embed="rId4"/>
          <a:stretch>
            <a:fillRect/>
          </a:stretch>
        </p:blipFill>
        <p:spPr>
          <a:xfrm>
            <a:off x="4479603" y="2716486"/>
            <a:ext cx="1562318" cy="1105054"/>
          </a:xfrm>
          <a:prstGeom prst="rect">
            <a:avLst/>
          </a:prstGeom>
        </p:spPr>
      </p:pic>
      <p:sp>
        <p:nvSpPr>
          <p:cNvPr id="21" name="文本框 20">
            <a:extLst>
              <a:ext uri="{FF2B5EF4-FFF2-40B4-BE49-F238E27FC236}">
                <a16:creationId xmlns:a16="http://schemas.microsoft.com/office/drawing/2014/main" id="{DFD571C0-E24D-4391-827A-FC7237412007}"/>
              </a:ext>
            </a:extLst>
          </p:cNvPr>
          <p:cNvSpPr txBox="1"/>
          <p:nvPr/>
        </p:nvSpPr>
        <p:spPr>
          <a:xfrm>
            <a:off x="4329635" y="2360647"/>
            <a:ext cx="2663112" cy="307777"/>
          </a:xfrm>
          <a:prstGeom prst="rect">
            <a:avLst/>
          </a:prstGeom>
          <a:noFill/>
        </p:spPr>
        <p:txBody>
          <a:bodyPr wrap="square" rtlCol="0">
            <a:spAutoFit/>
          </a:bodyPr>
          <a:lstStyle/>
          <a:p>
            <a:r>
              <a:rPr lang="zh-CN" altLang="en-US" sz="1400" dirty="0">
                <a:latin typeface="华文楷体" panose="02010600040101010101" pitchFamily="2" charset="-122"/>
                <a:ea typeface="华文楷体" panose="02010600040101010101" pitchFamily="2" charset="-122"/>
              </a:rPr>
              <a:t>负责人艾科特，莫克利</a:t>
            </a:r>
          </a:p>
        </p:txBody>
      </p:sp>
      <p:pic>
        <p:nvPicPr>
          <p:cNvPr id="25" name="图片 24">
            <a:extLst>
              <a:ext uri="{FF2B5EF4-FFF2-40B4-BE49-F238E27FC236}">
                <a16:creationId xmlns:a16="http://schemas.microsoft.com/office/drawing/2014/main" id="{200EAF2A-F289-4BBC-96FA-9CAA6476B83A}"/>
              </a:ext>
            </a:extLst>
          </p:cNvPr>
          <p:cNvPicPr>
            <a:picLocks noChangeAspect="1"/>
          </p:cNvPicPr>
          <p:nvPr/>
        </p:nvPicPr>
        <p:blipFill>
          <a:blip r:embed="rId5"/>
          <a:stretch>
            <a:fillRect/>
          </a:stretch>
        </p:blipFill>
        <p:spPr>
          <a:xfrm>
            <a:off x="5108760" y="4096176"/>
            <a:ext cx="1116377" cy="1510393"/>
          </a:xfrm>
          <a:prstGeom prst="rect">
            <a:avLst/>
          </a:prstGeom>
        </p:spPr>
      </p:pic>
      <p:sp>
        <p:nvSpPr>
          <p:cNvPr id="24" name="文本框 23">
            <a:extLst>
              <a:ext uri="{FF2B5EF4-FFF2-40B4-BE49-F238E27FC236}">
                <a16:creationId xmlns:a16="http://schemas.microsoft.com/office/drawing/2014/main" id="{09FCB2D1-072C-43D2-8312-F40221CCA62B}"/>
              </a:ext>
            </a:extLst>
          </p:cNvPr>
          <p:cNvSpPr txBox="1"/>
          <p:nvPr/>
        </p:nvSpPr>
        <p:spPr>
          <a:xfrm>
            <a:off x="415147" y="5693988"/>
            <a:ext cx="5605824"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埃尼阿克长</a:t>
            </a:r>
            <a:r>
              <a:rPr lang="en-US" altLang="zh-CN" sz="1600" dirty="0">
                <a:latin typeface="华文楷体" panose="02010600040101010101" pitchFamily="2" charset="-122"/>
                <a:ea typeface="华文楷体" panose="02010600040101010101" pitchFamily="2" charset="-122"/>
              </a:rPr>
              <a:t>30.48</a:t>
            </a:r>
            <a:r>
              <a:rPr lang="zh-CN" altLang="en-US" sz="1600" dirty="0">
                <a:latin typeface="华文楷体" panose="02010600040101010101" pitchFamily="2" charset="-122"/>
                <a:ea typeface="华文楷体" panose="02010600040101010101" pitchFamily="2" charset="-122"/>
              </a:rPr>
              <a:t>米，宽</a:t>
            </a:r>
            <a:r>
              <a:rPr lang="en-US" altLang="zh-CN" sz="1600" dirty="0">
                <a:latin typeface="华文楷体" panose="02010600040101010101" pitchFamily="2" charset="-122"/>
                <a:ea typeface="华文楷体" panose="02010600040101010101" pitchFamily="2" charset="-122"/>
              </a:rPr>
              <a:t>6</a:t>
            </a:r>
            <a:r>
              <a:rPr lang="zh-CN" altLang="en-US" sz="1600" dirty="0">
                <a:latin typeface="华文楷体" panose="02010600040101010101" pitchFamily="2" charset="-122"/>
                <a:ea typeface="华文楷体" panose="02010600040101010101" pitchFamily="2" charset="-122"/>
              </a:rPr>
              <a:t>米，高</a:t>
            </a:r>
            <a:r>
              <a:rPr lang="en-US" altLang="zh-CN" sz="1600" dirty="0">
                <a:latin typeface="华文楷体" panose="02010600040101010101" pitchFamily="2" charset="-122"/>
                <a:ea typeface="华文楷体" panose="02010600040101010101" pitchFamily="2" charset="-122"/>
              </a:rPr>
              <a:t>2.4</a:t>
            </a:r>
            <a:r>
              <a:rPr lang="zh-CN" altLang="en-US" sz="1600" dirty="0">
                <a:latin typeface="华文楷体" panose="02010600040101010101" pitchFamily="2" charset="-122"/>
                <a:ea typeface="华文楷体" panose="02010600040101010101" pitchFamily="2" charset="-122"/>
              </a:rPr>
              <a:t>米，占地面积约</a:t>
            </a:r>
            <a:r>
              <a:rPr lang="en-US" altLang="zh-CN" sz="1600" dirty="0">
                <a:latin typeface="华文楷体" panose="02010600040101010101" pitchFamily="2" charset="-122"/>
                <a:ea typeface="华文楷体" panose="02010600040101010101" pitchFamily="2" charset="-122"/>
              </a:rPr>
              <a:t>170</a:t>
            </a:r>
            <a:r>
              <a:rPr lang="zh-CN" altLang="en-US" sz="1600" dirty="0">
                <a:latin typeface="华文楷体" panose="02010600040101010101" pitchFamily="2" charset="-122"/>
                <a:ea typeface="华文楷体" panose="02010600040101010101" pitchFamily="2" charset="-122"/>
              </a:rPr>
              <a:t>平方米，</a:t>
            </a:r>
            <a:r>
              <a:rPr lang="en-US" altLang="zh-CN" sz="1600" dirty="0">
                <a:latin typeface="华文楷体" panose="02010600040101010101" pitchFamily="2" charset="-122"/>
                <a:ea typeface="华文楷体" panose="02010600040101010101" pitchFamily="2" charset="-122"/>
              </a:rPr>
              <a:t>30</a:t>
            </a:r>
            <a:r>
              <a:rPr lang="zh-CN" altLang="en-US" sz="1600" dirty="0">
                <a:latin typeface="华文楷体" panose="02010600040101010101" pitchFamily="2" charset="-122"/>
                <a:ea typeface="华文楷体" panose="02010600040101010101" pitchFamily="2" charset="-122"/>
              </a:rPr>
              <a:t>个操作台，重达</a:t>
            </a:r>
            <a:r>
              <a:rPr lang="en-US" altLang="zh-CN" sz="1600" dirty="0">
                <a:latin typeface="华文楷体" panose="02010600040101010101" pitchFamily="2" charset="-122"/>
                <a:ea typeface="华文楷体" panose="02010600040101010101" pitchFamily="2" charset="-122"/>
              </a:rPr>
              <a:t>30</a:t>
            </a:r>
            <a:r>
              <a:rPr lang="zh-CN" altLang="en-US" sz="1600" dirty="0">
                <a:latin typeface="华文楷体" panose="02010600040101010101" pitchFamily="2" charset="-122"/>
                <a:ea typeface="华文楷体" panose="02010600040101010101" pitchFamily="2" charset="-122"/>
              </a:rPr>
              <a:t>英吨。</a:t>
            </a:r>
          </a:p>
        </p:txBody>
      </p:sp>
      <p:sp>
        <p:nvSpPr>
          <p:cNvPr id="29" name="矩形 28">
            <a:extLst>
              <a:ext uri="{FF2B5EF4-FFF2-40B4-BE49-F238E27FC236}">
                <a16:creationId xmlns:a16="http://schemas.microsoft.com/office/drawing/2014/main" id="{B44A01AA-DB37-4D0D-B39A-E28BFD24AD0B}"/>
              </a:ext>
            </a:extLst>
          </p:cNvPr>
          <p:cNvSpPr/>
          <p:nvPr/>
        </p:nvSpPr>
        <p:spPr>
          <a:xfrm>
            <a:off x="2759324" y="4180075"/>
            <a:ext cx="1720226" cy="1197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CBCAC9B9-8F99-4B0C-BBDE-4041BACFE1A8}"/>
              </a:ext>
            </a:extLst>
          </p:cNvPr>
          <p:cNvPicPr>
            <a:picLocks noChangeAspect="1"/>
          </p:cNvPicPr>
          <p:nvPr/>
        </p:nvPicPr>
        <p:blipFill>
          <a:blip r:embed="rId6"/>
          <a:stretch>
            <a:fillRect/>
          </a:stretch>
        </p:blipFill>
        <p:spPr>
          <a:xfrm>
            <a:off x="2807672" y="4249466"/>
            <a:ext cx="1648442" cy="1074540"/>
          </a:xfrm>
          <a:prstGeom prst="rect">
            <a:avLst/>
          </a:prstGeom>
        </p:spPr>
      </p:pic>
      <p:sp>
        <p:nvSpPr>
          <p:cNvPr id="22" name="矩形 21">
            <a:extLst>
              <a:ext uri="{FF2B5EF4-FFF2-40B4-BE49-F238E27FC236}">
                <a16:creationId xmlns:a16="http://schemas.microsoft.com/office/drawing/2014/main" id="{0B444C95-E841-439A-8CAC-1A0946139943}"/>
              </a:ext>
            </a:extLst>
          </p:cNvPr>
          <p:cNvSpPr/>
          <p:nvPr/>
        </p:nvSpPr>
        <p:spPr>
          <a:xfrm>
            <a:off x="459125" y="2377279"/>
            <a:ext cx="3818763" cy="15556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EEC6115-ECE9-448F-8436-31BD9A6C51F8}"/>
              </a:ext>
            </a:extLst>
          </p:cNvPr>
          <p:cNvPicPr>
            <a:picLocks noChangeAspect="1"/>
          </p:cNvPicPr>
          <p:nvPr/>
        </p:nvPicPr>
        <p:blipFill>
          <a:blip r:embed="rId7"/>
          <a:stretch>
            <a:fillRect/>
          </a:stretch>
        </p:blipFill>
        <p:spPr>
          <a:xfrm>
            <a:off x="510872" y="2442477"/>
            <a:ext cx="3715268" cy="1419423"/>
          </a:xfrm>
          <a:prstGeom prst="rect">
            <a:avLst/>
          </a:prstGeom>
        </p:spPr>
      </p:pic>
      <p:sp>
        <p:nvSpPr>
          <p:cNvPr id="26" name="文本框 25">
            <a:extLst>
              <a:ext uri="{FF2B5EF4-FFF2-40B4-BE49-F238E27FC236}">
                <a16:creationId xmlns:a16="http://schemas.microsoft.com/office/drawing/2014/main" id="{DA46DE4F-C79C-4BFF-9B80-5B9F760A289F}"/>
              </a:ext>
            </a:extLst>
          </p:cNvPr>
          <p:cNvSpPr txBox="1"/>
          <p:nvPr/>
        </p:nvSpPr>
        <p:spPr>
          <a:xfrm>
            <a:off x="189280" y="829304"/>
            <a:ext cx="2430780" cy="400110"/>
          </a:xfrm>
          <a:prstGeom prst="rect">
            <a:avLst/>
          </a:prstGeom>
          <a:noFill/>
        </p:spPr>
        <p:txBody>
          <a:bodyPr wrap="square" rtlCol="0">
            <a:spAutoFit/>
          </a:bodyPr>
          <a:lstStyle/>
          <a:p>
            <a:r>
              <a:rPr lang="en-US" altLang="zh-CN" sz="2000" dirty="0">
                <a:latin typeface="华文楷体" panose="02010600040101010101" pitchFamily="2" charset="-122"/>
                <a:ea typeface="华文楷体" panose="02010600040101010101" pitchFamily="2" charset="-122"/>
              </a:rPr>
              <a:t>2.3</a:t>
            </a:r>
            <a:r>
              <a:rPr lang="zh-CN" altLang="en-US" sz="2000" dirty="0">
                <a:latin typeface="华文楷体" panose="02010600040101010101" pitchFamily="2" charset="-122"/>
                <a:ea typeface="华文楷体" panose="02010600040101010101" pitchFamily="2" charset="-122"/>
              </a:rPr>
              <a:t>第一代计算机</a:t>
            </a:r>
          </a:p>
        </p:txBody>
      </p:sp>
      <p:sp>
        <p:nvSpPr>
          <p:cNvPr id="3" name="灯片编号占位符 2">
            <a:extLst>
              <a:ext uri="{FF2B5EF4-FFF2-40B4-BE49-F238E27FC236}">
                <a16:creationId xmlns:a16="http://schemas.microsoft.com/office/drawing/2014/main" id="{E4070092-2A5E-4694-AB5B-A71BCA1D973B}"/>
              </a:ext>
            </a:extLst>
          </p:cNvPr>
          <p:cNvSpPr>
            <a:spLocks noGrp="1"/>
          </p:cNvSpPr>
          <p:nvPr>
            <p:ph type="sldNum" sz="quarter" idx="12"/>
          </p:nvPr>
        </p:nvSpPr>
        <p:spPr>
          <a:xfrm>
            <a:off x="5301918" y="9378597"/>
            <a:ext cx="1543050" cy="527403"/>
          </a:xfrm>
        </p:spPr>
        <p:txBody>
          <a:bodyPr/>
          <a:lstStyle/>
          <a:p>
            <a:fld id="{82F18816-07C8-4C15-B458-0836E58B4167}" type="slidenum">
              <a:rPr lang="zh-CN" altLang="en-US" smtClean="0"/>
              <a:t>9</a:t>
            </a:fld>
            <a:endParaRPr lang="zh-CN" altLang="en-US" dirty="0"/>
          </a:p>
        </p:txBody>
      </p:sp>
    </p:spTree>
    <p:extLst>
      <p:ext uri="{BB962C8B-B14F-4D97-AF65-F5344CB8AC3E}">
        <p14:creationId xmlns:p14="http://schemas.microsoft.com/office/powerpoint/2010/main" val="396270725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11542</TotalTime>
  <Words>976</Words>
  <Application>Microsoft Office PowerPoint</Application>
  <PresentationFormat>A4 纸张(210x297 毫米)</PresentationFormat>
  <Paragraphs>121</Paragraphs>
  <Slides>16</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等线</vt:lpstr>
      <vt:lpstr>等线 Light</vt:lpstr>
      <vt:lpstr>华文楷体</vt:lpstr>
      <vt:lpstr>华文细黑</vt:lpstr>
      <vt:lpstr>隶书</vt:lpstr>
      <vt:lpstr>Arial</vt:lpstr>
      <vt:lpstr>Calibri</vt:lpstr>
      <vt:lpstr>Calibri Light</vt:lpstr>
      <vt:lpstr>Office 主题​​</vt:lpstr>
      <vt:lpstr>不断演进的计算工具</vt:lpstr>
      <vt:lpstr>他还从周易中获取灵感，创造了二进制算术。</vt:lpstr>
      <vt:lpstr>在达芬奇的手稿中，发现了一台机器的图纸，可以实现基本的加法运算。</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dc:title>
  <dc:creator>lenovo</dc:creator>
  <cp:lastModifiedBy>lenovo</cp:lastModifiedBy>
  <cp:revision>165</cp:revision>
  <dcterms:created xsi:type="dcterms:W3CDTF">2018-06-11T11:50:33Z</dcterms:created>
  <dcterms:modified xsi:type="dcterms:W3CDTF">2022-06-03T23:59:23Z</dcterms:modified>
</cp:coreProperties>
</file>